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Open Sans" charset="1" panose="020B0606030504020204"/>
      <p:regular r:id="rId27"/>
    </p:embeddedFont>
    <p:embeddedFont>
      <p:font typeface="Open Sans Bold" charset="1" panose="020B0806030504020204"/>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sp>
        <p:nvSpPr>
          <p:cNvPr name="Freeform 2" id="2"/>
          <p:cNvSpPr/>
          <p:nvPr/>
        </p:nvSpPr>
        <p:spPr>
          <a:xfrm flipH="false" flipV="false" rot="0">
            <a:off x="12221478" y="2365824"/>
            <a:ext cx="4757422" cy="6428948"/>
          </a:xfrm>
          <a:custGeom>
            <a:avLst/>
            <a:gdLst/>
            <a:ahLst/>
            <a:cxnLst/>
            <a:rect r="r" b="b" t="t" l="l"/>
            <a:pathLst>
              <a:path h="6428948" w="4757422">
                <a:moveTo>
                  <a:pt x="0" y="0"/>
                </a:moveTo>
                <a:lnTo>
                  <a:pt x="4757421" y="0"/>
                </a:lnTo>
                <a:lnTo>
                  <a:pt x="4757421" y="6428949"/>
                </a:lnTo>
                <a:lnTo>
                  <a:pt x="0" y="64289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98596" y="0"/>
            <a:ext cx="6489404" cy="1930598"/>
          </a:xfrm>
          <a:custGeom>
            <a:avLst/>
            <a:gdLst/>
            <a:ahLst/>
            <a:cxnLst/>
            <a:rect r="r" b="b" t="t" l="l"/>
            <a:pathLst>
              <a:path h="1930598" w="6489404">
                <a:moveTo>
                  <a:pt x="0" y="0"/>
                </a:moveTo>
                <a:lnTo>
                  <a:pt x="6489404" y="0"/>
                </a:lnTo>
                <a:lnTo>
                  <a:pt x="6489404" y="1930598"/>
                </a:lnTo>
                <a:lnTo>
                  <a:pt x="0" y="1930598"/>
                </a:lnTo>
                <a:lnTo>
                  <a:pt x="0" y="0"/>
                </a:lnTo>
                <a:close/>
              </a:path>
            </a:pathLst>
          </a:custGeom>
          <a:blipFill>
            <a:blip r:embed="rId4"/>
            <a:stretch>
              <a:fillRect l="0" t="0" r="0" b="0"/>
            </a:stretch>
          </a:blipFill>
        </p:spPr>
      </p:sp>
      <p:sp>
        <p:nvSpPr>
          <p:cNvPr name="TextBox 4" id="4"/>
          <p:cNvSpPr txBox="true"/>
          <p:nvPr/>
        </p:nvSpPr>
        <p:spPr>
          <a:xfrm rot="0">
            <a:off x="1566854" y="2590800"/>
            <a:ext cx="8613455" cy="3829050"/>
          </a:xfrm>
          <a:prstGeom prst="rect">
            <a:avLst/>
          </a:prstGeom>
        </p:spPr>
        <p:txBody>
          <a:bodyPr anchor="t" rtlCol="false" tIns="0" lIns="0" bIns="0" rIns="0">
            <a:spAutoFit/>
          </a:bodyPr>
          <a:lstStyle/>
          <a:p>
            <a:pPr algn="l">
              <a:lnSpc>
                <a:spcPts val="10080"/>
              </a:lnSpc>
            </a:pPr>
            <a:r>
              <a:rPr lang="en-US" sz="8400">
                <a:solidFill>
                  <a:srgbClr val="2A2A2A"/>
                </a:solidFill>
                <a:latin typeface="Open Sans"/>
                <a:ea typeface="Open Sans"/>
                <a:cs typeface="Open Sans"/>
                <a:sym typeface="Open Sans"/>
              </a:rPr>
              <a:t>Unidad 4</a:t>
            </a:r>
          </a:p>
          <a:p>
            <a:pPr algn="l">
              <a:lnSpc>
                <a:spcPts val="10080"/>
              </a:lnSpc>
            </a:pPr>
            <a:r>
              <a:rPr lang="en-US" sz="8400">
                <a:solidFill>
                  <a:srgbClr val="2A2A2A"/>
                </a:solidFill>
                <a:latin typeface="Open Sans"/>
                <a:ea typeface="Open Sans"/>
                <a:cs typeface="Open Sans"/>
                <a:sym typeface="Open Sans"/>
              </a:rPr>
              <a:t>Procesos y definiciones</a:t>
            </a:r>
          </a:p>
        </p:txBody>
      </p:sp>
      <p:sp>
        <p:nvSpPr>
          <p:cNvPr name="TextBox 5" id="5"/>
          <p:cNvSpPr txBox="true"/>
          <p:nvPr/>
        </p:nvSpPr>
        <p:spPr>
          <a:xfrm rot="0">
            <a:off x="1028700" y="9210675"/>
            <a:ext cx="6407944" cy="422275"/>
          </a:xfrm>
          <a:prstGeom prst="rect">
            <a:avLst/>
          </a:prstGeom>
        </p:spPr>
        <p:txBody>
          <a:bodyPr anchor="t" rtlCol="false" tIns="0" lIns="0" bIns="0" rIns="0">
            <a:spAutoFit/>
          </a:bodyPr>
          <a:lstStyle/>
          <a:p>
            <a:pPr algn="ctr">
              <a:lnSpc>
                <a:spcPts val="3499"/>
              </a:lnSpc>
            </a:pPr>
            <a:r>
              <a:rPr lang="en-US" sz="2499" b="true">
                <a:solidFill>
                  <a:srgbClr val="131416"/>
                </a:solidFill>
                <a:latin typeface="Open Sans Bold"/>
                <a:ea typeface="Open Sans Bold"/>
                <a:cs typeface="Open Sans Bold"/>
                <a:sym typeface="Open Sans Bold"/>
              </a:rPr>
              <a:t>Universidad de San Carlos de Guatemala</a:t>
            </a:r>
          </a:p>
        </p:txBody>
      </p:sp>
      <p:sp>
        <p:nvSpPr>
          <p:cNvPr name="TextBox 6" id="6"/>
          <p:cNvSpPr txBox="true"/>
          <p:nvPr/>
        </p:nvSpPr>
        <p:spPr>
          <a:xfrm rot="0">
            <a:off x="1028700" y="8751706"/>
            <a:ext cx="3525292" cy="422275"/>
          </a:xfrm>
          <a:prstGeom prst="rect">
            <a:avLst/>
          </a:prstGeom>
        </p:spPr>
        <p:txBody>
          <a:bodyPr anchor="t" rtlCol="false" tIns="0" lIns="0" bIns="0" rIns="0">
            <a:spAutoFit/>
          </a:bodyPr>
          <a:lstStyle/>
          <a:p>
            <a:pPr algn="ctr">
              <a:lnSpc>
                <a:spcPts val="3499"/>
              </a:lnSpc>
            </a:pPr>
            <a:r>
              <a:rPr lang="en-US" sz="2499" b="true">
                <a:solidFill>
                  <a:srgbClr val="131416"/>
                </a:solidFill>
                <a:latin typeface="Open Sans Bold"/>
                <a:ea typeface="Open Sans Bold"/>
                <a:cs typeface="Open Sans Bold"/>
                <a:sym typeface="Open Sans Bold"/>
              </a:rPr>
              <a:t>Facultad de Ingenieria</a:t>
            </a:r>
          </a:p>
        </p:txBody>
      </p:sp>
      <p:sp>
        <p:nvSpPr>
          <p:cNvPr name="TextBox 7" id="7"/>
          <p:cNvSpPr txBox="true"/>
          <p:nvPr/>
        </p:nvSpPr>
        <p:spPr>
          <a:xfrm rot="0">
            <a:off x="1028700" y="8293848"/>
            <a:ext cx="6981379" cy="422275"/>
          </a:xfrm>
          <a:prstGeom prst="rect">
            <a:avLst/>
          </a:prstGeom>
        </p:spPr>
        <p:txBody>
          <a:bodyPr anchor="t" rtlCol="false" tIns="0" lIns="0" bIns="0" rIns="0">
            <a:spAutoFit/>
          </a:bodyPr>
          <a:lstStyle/>
          <a:p>
            <a:pPr algn="ctr">
              <a:lnSpc>
                <a:spcPts val="3499"/>
              </a:lnSpc>
            </a:pPr>
            <a:r>
              <a:rPr lang="en-US" sz="2499" b="true">
                <a:solidFill>
                  <a:srgbClr val="131416"/>
                </a:solidFill>
                <a:latin typeface="Open Sans Bold"/>
                <a:ea typeface="Open Sans Bold"/>
                <a:cs typeface="Open Sans Bold"/>
                <a:sym typeface="Open Sans Bold"/>
              </a:rPr>
              <a:t>Escuela de Ingenieria de Ciencias Y Sistemas</a:t>
            </a:r>
          </a:p>
        </p:txBody>
      </p:sp>
      <p:sp>
        <p:nvSpPr>
          <p:cNvPr name="TextBox 8" id="8"/>
          <p:cNvSpPr txBox="true"/>
          <p:nvPr/>
        </p:nvSpPr>
        <p:spPr>
          <a:xfrm rot="0">
            <a:off x="1028700" y="7833473"/>
            <a:ext cx="3718024" cy="422275"/>
          </a:xfrm>
          <a:prstGeom prst="rect">
            <a:avLst/>
          </a:prstGeom>
        </p:spPr>
        <p:txBody>
          <a:bodyPr anchor="t" rtlCol="false" tIns="0" lIns="0" bIns="0" rIns="0">
            <a:spAutoFit/>
          </a:bodyPr>
          <a:lstStyle/>
          <a:p>
            <a:pPr algn="ctr">
              <a:lnSpc>
                <a:spcPts val="3499"/>
              </a:lnSpc>
            </a:pPr>
            <a:r>
              <a:rPr lang="en-US" sz="2499" b="true">
                <a:solidFill>
                  <a:srgbClr val="131416"/>
                </a:solidFill>
                <a:latin typeface="Open Sans Bold"/>
                <a:ea typeface="Open Sans Bold"/>
                <a:cs typeface="Open Sans Bold"/>
                <a:sym typeface="Open Sans Bold"/>
              </a:rPr>
              <a:t>Segundo semestre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560817"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Freeform 4" id="4"/>
          <p:cNvSpPr/>
          <p:nvPr/>
        </p:nvSpPr>
        <p:spPr>
          <a:xfrm flipH="false" flipV="false" rot="0">
            <a:off x="11068641" y="1965021"/>
            <a:ext cx="5737155" cy="6356958"/>
          </a:xfrm>
          <a:custGeom>
            <a:avLst/>
            <a:gdLst/>
            <a:ahLst/>
            <a:cxnLst/>
            <a:rect r="r" b="b" t="t" l="l"/>
            <a:pathLst>
              <a:path h="6356958" w="5737155">
                <a:moveTo>
                  <a:pt x="0" y="0"/>
                </a:moveTo>
                <a:lnTo>
                  <a:pt x="5737155" y="0"/>
                </a:lnTo>
                <a:lnTo>
                  <a:pt x="5737155" y="6356958"/>
                </a:lnTo>
                <a:lnTo>
                  <a:pt x="0" y="6356958"/>
                </a:lnTo>
                <a:lnTo>
                  <a:pt x="0" y="0"/>
                </a:lnTo>
                <a:close/>
              </a:path>
            </a:pathLst>
          </a:custGeom>
          <a:blipFill>
            <a:blip r:embed="rId2"/>
            <a:stretch>
              <a:fillRect l="0" t="0" r="0" b="0"/>
            </a:stretch>
          </a:blipFill>
        </p:spPr>
      </p:sp>
      <p:sp>
        <p:nvSpPr>
          <p:cNvPr name="TextBox 5" id="5"/>
          <p:cNvSpPr txBox="true"/>
          <p:nvPr/>
        </p:nvSpPr>
        <p:spPr>
          <a:xfrm rot="0">
            <a:off x="1442940" y="256547"/>
            <a:ext cx="8677275" cy="1104900"/>
          </a:xfrm>
          <a:prstGeom prst="rect">
            <a:avLst/>
          </a:prstGeom>
        </p:spPr>
        <p:txBody>
          <a:bodyPr anchor="t" rtlCol="false" tIns="0" lIns="0" bIns="0" rIns="0">
            <a:spAutoFit/>
          </a:bodyPr>
          <a:lstStyle/>
          <a:p>
            <a:pPr algn="l">
              <a:lnSpc>
                <a:spcPts val="8790"/>
              </a:lnSpc>
            </a:pPr>
            <a:r>
              <a:rPr lang="en-US" sz="7325">
                <a:solidFill>
                  <a:srgbClr val="2A2A2A"/>
                </a:solidFill>
                <a:latin typeface="Open Sans"/>
                <a:ea typeface="Open Sans"/>
                <a:cs typeface="Open Sans"/>
                <a:sym typeface="Open Sans"/>
              </a:rPr>
              <a:t>Separator</a:t>
            </a:r>
          </a:p>
        </p:txBody>
      </p:sp>
      <p:sp>
        <p:nvSpPr>
          <p:cNvPr name="TextBox 6" id="6"/>
          <p:cNvSpPr txBox="true"/>
          <p:nvPr/>
        </p:nvSpPr>
        <p:spPr>
          <a:xfrm rot="0">
            <a:off x="1028700" y="770897"/>
            <a:ext cx="8677275" cy="8514081"/>
          </a:xfrm>
          <a:prstGeom prst="rect">
            <a:avLst/>
          </a:prstGeom>
        </p:spPr>
        <p:txBody>
          <a:bodyPr anchor="t" rtlCol="false" tIns="0" lIns="0" bIns="0" rIns="0">
            <a:spAutoFit/>
          </a:bodyPr>
          <a:lstStyle/>
          <a:p>
            <a:pPr algn="just">
              <a:lnSpc>
                <a:spcPts val="4269"/>
              </a:lnSpc>
            </a:pPr>
          </a:p>
          <a:p>
            <a:pPr algn="just">
              <a:lnSpc>
                <a:spcPts val="4269"/>
              </a:lnSpc>
            </a:pPr>
          </a:p>
          <a:p>
            <a:pPr algn="just" marL="658491" indent="-329245" lvl="1">
              <a:lnSpc>
                <a:spcPts val="4269"/>
              </a:lnSpc>
              <a:buFont typeface="Arial"/>
              <a:buChar char="•"/>
            </a:pPr>
            <a:r>
              <a:rPr lang="en-US" sz="3049">
                <a:solidFill>
                  <a:srgbClr val="2A2A2A"/>
                </a:solidFill>
                <a:latin typeface="Open Sans"/>
                <a:ea typeface="Open Sans"/>
                <a:cs typeface="Open Sans"/>
                <a:sym typeface="Open Sans"/>
              </a:rPr>
              <a:t>S</a:t>
            </a:r>
            <a:r>
              <a:rPr lang="en-US" sz="3049">
                <a:solidFill>
                  <a:srgbClr val="2A2A2A"/>
                </a:solidFill>
                <a:latin typeface="Open Sans"/>
                <a:ea typeface="Open Sans"/>
                <a:cs typeface="Open Sans"/>
                <a:sym typeface="Open Sans"/>
              </a:rPr>
              <a:t>eparation Mode: Define el modo de separación. Permite realizar la acción inversa al combinador, es decir, separar un lote en sus entidades individuales o crear una nueva entidad a partir del lote.</a:t>
            </a:r>
          </a:p>
          <a:p>
            <a:pPr algn="just">
              <a:lnSpc>
                <a:spcPts val="4269"/>
              </a:lnSpc>
            </a:pPr>
          </a:p>
          <a:p>
            <a:pPr algn="just" marL="658491" indent="-329245" lvl="1">
              <a:lnSpc>
                <a:spcPts val="4269"/>
              </a:lnSpc>
              <a:buFont typeface="Arial"/>
              <a:buChar char="•"/>
            </a:pPr>
            <a:r>
              <a:rPr lang="en-US" sz="3049">
                <a:solidFill>
                  <a:srgbClr val="2A2A2A"/>
                </a:solidFill>
                <a:latin typeface="Open Sans"/>
                <a:ea typeface="Open Sans"/>
                <a:cs typeface="Open Sans"/>
                <a:sym typeface="Open Sans"/>
              </a:rPr>
              <a:t>Desired Split Quantity: Indica el número de entidades que se deben extraer del lote durante la separación.</a:t>
            </a:r>
          </a:p>
          <a:p>
            <a:pPr algn="just">
              <a:lnSpc>
                <a:spcPts val="4269"/>
              </a:lnSpc>
            </a:pPr>
          </a:p>
          <a:p>
            <a:pPr algn="just" marL="658491" indent="-329245" lvl="1">
              <a:lnSpc>
                <a:spcPts val="4269"/>
              </a:lnSpc>
              <a:buFont typeface="Arial"/>
              <a:buChar char="•"/>
            </a:pPr>
            <a:r>
              <a:rPr lang="en-US" sz="3049">
                <a:solidFill>
                  <a:srgbClr val="2A2A2A"/>
                </a:solidFill>
                <a:latin typeface="Open Sans"/>
                <a:ea typeface="Open Sans"/>
                <a:cs typeface="Open Sans"/>
                <a:sym typeface="Open Sans"/>
              </a:rPr>
              <a:t>Removal Order: Especifica el orden en que se separarán las entidades dentro del lote.</a:t>
            </a:r>
          </a:p>
          <a:p>
            <a:pPr algn="just">
              <a:lnSpc>
                <a:spcPts val="4269"/>
              </a:lnSpc>
            </a:pPr>
          </a:p>
          <a:p>
            <a:pPr algn="l">
              <a:lnSpc>
                <a:spcPts val="426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560817"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Freeform 4" id="4"/>
          <p:cNvSpPr/>
          <p:nvPr/>
        </p:nvSpPr>
        <p:spPr>
          <a:xfrm flipH="false" flipV="false" rot="0">
            <a:off x="4240282" y="5003324"/>
            <a:ext cx="9402307" cy="3760923"/>
          </a:xfrm>
          <a:custGeom>
            <a:avLst/>
            <a:gdLst/>
            <a:ahLst/>
            <a:cxnLst/>
            <a:rect r="r" b="b" t="t" l="l"/>
            <a:pathLst>
              <a:path h="3760923" w="9402307">
                <a:moveTo>
                  <a:pt x="0" y="0"/>
                </a:moveTo>
                <a:lnTo>
                  <a:pt x="9402308" y="0"/>
                </a:lnTo>
                <a:lnTo>
                  <a:pt x="9402308" y="3760923"/>
                </a:lnTo>
                <a:lnTo>
                  <a:pt x="0" y="3760923"/>
                </a:lnTo>
                <a:lnTo>
                  <a:pt x="0" y="0"/>
                </a:lnTo>
                <a:close/>
              </a:path>
            </a:pathLst>
          </a:custGeom>
          <a:blipFill>
            <a:blip r:embed="rId2"/>
            <a:stretch>
              <a:fillRect l="0" t="0" r="0" b="0"/>
            </a:stretch>
          </a:blipFill>
        </p:spPr>
      </p:sp>
      <p:sp>
        <p:nvSpPr>
          <p:cNvPr name="TextBox 5" id="5"/>
          <p:cNvSpPr txBox="true"/>
          <p:nvPr/>
        </p:nvSpPr>
        <p:spPr>
          <a:xfrm rot="0">
            <a:off x="1442940" y="646420"/>
            <a:ext cx="8677275" cy="1104900"/>
          </a:xfrm>
          <a:prstGeom prst="rect">
            <a:avLst/>
          </a:prstGeom>
        </p:spPr>
        <p:txBody>
          <a:bodyPr anchor="t" rtlCol="false" tIns="0" lIns="0" bIns="0" rIns="0">
            <a:spAutoFit/>
          </a:bodyPr>
          <a:lstStyle/>
          <a:p>
            <a:pPr algn="l">
              <a:lnSpc>
                <a:spcPts val="8790"/>
              </a:lnSpc>
            </a:pPr>
            <a:r>
              <a:rPr lang="en-US" sz="7325">
                <a:solidFill>
                  <a:srgbClr val="2A2A2A"/>
                </a:solidFill>
                <a:latin typeface="Open Sans"/>
                <a:ea typeface="Open Sans"/>
                <a:cs typeface="Open Sans"/>
                <a:sym typeface="Open Sans"/>
              </a:rPr>
              <a:t>Separator</a:t>
            </a:r>
          </a:p>
        </p:txBody>
      </p:sp>
      <p:sp>
        <p:nvSpPr>
          <p:cNvPr name="TextBox 6" id="6"/>
          <p:cNvSpPr txBox="true"/>
          <p:nvPr/>
        </p:nvSpPr>
        <p:spPr>
          <a:xfrm rot="0">
            <a:off x="1442940" y="2289968"/>
            <a:ext cx="14996991" cy="2113281"/>
          </a:xfrm>
          <a:prstGeom prst="rect">
            <a:avLst/>
          </a:prstGeom>
        </p:spPr>
        <p:txBody>
          <a:bodyPr anchor="t" rtlCol="false" tIns="0" lIns="0" bIns="0" rIns="0">
            <a:spAutoFit/>
          </a:bodyPr>
          <a:lstStyle/>
          <a:p>
            <a:pPr algn="l">
              <a:lnSpc>
                <a:spcPts val="4269"/>
              </a:lnSpc>
            </a:pPr>
            <a:r>
              <a:rPr lang="en-US" sz="3049">
                <a:solidFill>
                  <a:srgbClr val="2A2A2A"/>
                </a:solidFill>
                <a:latin typeface="Open Sans"/>
                <a:ea typeface="Open Sans"/>
                <a:cs typeface="Open Sans"/>
                <a:sym typeface="Open Sans"/>
              </a:rPr>
              <a:t>M</a:t>
            </a:r>
            <a:r>
              <a:rPr lang="en-US" sz="3049">
                <a:solidFill>
                  <a:srgbClr val="2A2A2A"/>
                </a:solidFill>
                <a:latin typeface="Open Sans"/>
                <a:ea typeface="Open Sans"/>
                <a:cs typeface="Open Sans"/>
                <a:sym typeface="Open Sans"/>
              </a:rPr>
              <a:t>atch Condition: Indica la condición que se utilizará para filtrar las entidades miembro del lote. Solo las entidades que cumplan con esta condición serán separadas del lote. Si no se establece ninguna condición, se separarán todas las entidades miembro sin distinción.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560817"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Freeform 4" id="4"/>
          <p:cNvSpPr/>
          <p:nvPr/>
        </p:nvSpPr>
        <p:spPr>
          <a:xfrm flipH="false" flipV="false" rot="0">
            <a:off x="4240282" y="5003324"/>
            <a:ext cx="9402307" cy="3760923"/>
          </a:xfrm>
          <a:custGeom>
            <a:avLst/>
            <a:gdLst/>
            <a:ahLst/>
            <a:cxnLst/>
            <a:rect r="r" b="b" t="t" l="l"/>
            <a:pathLst>
              <a:path h="3760923" w="9402307">
                <a:moveTo>
                  <a:pt x="0" y="0"/>
                </a:moveTo>
                <a:lnTo>
                  <a:pt x="9402308" y="0"/>
                </a:lnTo>
                <a:lnTo>
                  <a:pt x="9402308" y="3760923"/>
                </a:lnTo>
                <a:lnTo>
                  <a:pt x="0" y="3760923"/>
                </a:lnTo>
                <a:lnTo>
                  <a:pt x="0" y="0"/>
                </a:lnTo>
                <a:close/>
              </a:path>
            </a:pathLst>
          </a:custGeom>
          <a:blipFill>
            <a:blip r:embed="rId2"/>
            <a:stretch>
              <a:fillRect l="0" t="0" r="0" b="0"/>
            </a:stretch>
          </a:blipFill>
        </p:spPr>
      </p:sp>
      <p:sp>
        <p:nvSpPr>
          <p:cNvPr name="TextBox 5" id="5"/>
          <p:cNvSpPr txBox="true"/>
          <p:nvPr/>
        </p:nvSpPr>
        <p:spPr>
          <a:xfrm rot="0">
            <a:off x="1442940" y="646420"/>
            <a:ext cx="11430755" cy="1104900"/>
          </a:xfrm>
          <a:prstGeom prst="rect">
            <a:avLst/>
          </a:prstGeom>
        </p:spPr>
        <p:txBody>
          <a:bodyPr anchor="t" rtlCol="false" tIns="0" lIns="0" bIns="0" rIns="0">
            <a:spAutoFit/>
          </a:bodyPr>
          <a:lstStyle/>
          <a:p>
            <a:pPr algn="l">
              <a:lnSpc>
                <a:spcPts val="8790"/>
              </a:lnSpc>
            </a:pPr>
            <a:r>
              <a:rPr lang="en-US" sz="7325">
                <a:solidFill>
                  <a:srgbClr val="2A2A2A"/>
                </a:solidFill>
                <a:latin typeface="Open Sans"/>
                <a:ea typeface="Open Sans"/>
                <a:cs typeface="Open Sans"/>
                <a:sym typeface="Open Sans"/>
              </a:rPr>
              <a:t>Separator - Process Logic</a:t>
            </a:r>
          </a:p>
        </p:txBody>
      </p:sp>
      <p:sp>
        <p:nvSpPr>
          <p:cNvPr name="TextBox 6" id="6"/>
          <p:cNvSpPr txBox="true"/>
          <p:nvPr/>
        </p:nvSpPr>
        <p:spPr>
          <a:xfrm rot="0">
            <a:off x="1442940" y="2289968"/>
            <a:ext cx="14996991" cy="2113281"/>
          </a:xfrm>
          <a:prstGeom prst="rect">
            <a:avLst/>
          </a:prstGeom>
        </p:spPr>
        <p:txBody>
          <a:bodyPr anchor="t" rtlCol="false" tIns="0" lIns="0" bIns="0" rIns="0">
            <a:spAutoFit/>
          </a:bodyPr>
          <a:lstStyle/>
          <a:p>
            <a:pPr algn="l">
              <a:lnSpc>
                <a:spcPts val="4269"/>
              </a:lnSpc>
            </a:pPr>
            <a:r>
              <a:rPr lang="en-US" sz="3049">
                <a:solidFill>
                  <a:srgbClr val="2A2A2A"/>
                </a:solidFill>
                <a:latin typeface="Open Sans"/>
                <a:ea typeface="Open Sans"/>
                <a:cs typeface="Open Sans"/>
                <a:sym typeface="Open Sans"/>
              </a:rPr>
              <a:t>M</a:t>
            </a:r>
            <a:r>
              <a:rPr lang="en-US" sz="3049">
                <a:solidFill>
                  <a:srgbClr val="2A2A2A"/>
                </a:solidFill>
                <a:latin typeface="Open Sans"/>
                <a:ea typeface="Open Sans"/>
                <a:cs typeface="Open Sans"/>
                <a:sym typeface="Open Sans"/>
              </a:rPr>
              <a:t>atch Condition: Indica la condición que se utilizará para filtrar las entidades miembro del lote. Solo las entidades que cumplan con esta condición serán separadas del lote. Si no se establece ninguna condición, se separarán todas las entidades miembro sin distinción.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560817"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Freeform 4" id="4"/>
          <p:cNvSpPr/>
          <p:nvPr/>
        </p:nvSpPr>
        <p:spPr>
          <a:xfrm flipH="false" flipV="false" rot="0">
            <a:off x="9991151" y="3243887"/>
            <a:ext cx="6365702" cy="3994478"/>
          </a:xfrm>
          <a:custGeom>
            <a:avLst/>
            <a:gdLst/>
            <a:ahLst/>
            <a:cxnLst/>
            <a:rect r="r" b="b" t="t" l="l"/>
            <a:pathLst>
              <a:path h="3994478" w="6365702">
                <a:moveTo>
                  <a:pt x="0" y="0"/>
                </a:moveTo>
                <a:lnTo>
                  <a:pt x="6365702" y="0"/>
                </a:lnTo>
                <a:lnTo>
                  <a:pt x="6365702" y="3994478"/>
                </a:lnTo>
                <a:lnTo>
                  <a:pt x="0" y="3994478"/>
                </a:lnTo>
                <a:lnTo>
                  <a:pt x="0" y="0"/>
                </a:lnTo>
                <a:close/>
              </a:path>
            </a:pathLst>
          </a:custGeom>
          <a:blipFill>
            <a:blip r:embed="rId2"/>
            <a:stretch>
              <a:fillRect l="0" t="0" r="0" b="0"/>
            </a:stretch>
          </a:blipFill>
        </p:spPr>
      </p:sp>
      <p:sp>
        <p:nvSpPr>
          <p:cNvPr name="TextBox 5" id="5"/>
          <p:cNvSpPr txBox="true"/>
          <p:nvPr/>
        </p:nvSpPr>
        <p:spPr>
          <a:xfrm rot="0">
            <a:off x="1442940" y="646420"/>
            <a:ext cx="11430755" cy="1104900"/>
          </a:xfrm>
          <a:prstGeom prst="rect">
            <a:avLst/>
          </a:prstGeom>
        </p:spPr>
        <p:txBody>
          <a:bodyPr anchor="t" rtlCol="false" tIns="0" lIns="0" bIns="0" rIns="0">
            <a:spAutoFit/>
          </a:bodyPr>
          <a:lstStyle/>
          <a:p>
            <a:pPr algn="l">
              <a:lnSpc>
                <a:spcPts val="8790"/>
              </a:lnSpc>
            </a:pPr>
            <a:r>
              <a:rPr lang="en-US" sz="7325">
                <a:solidFill>
                  <a:srgbClr val="2A2A2A"/>
                </a:solidFill>
                <a:latin typeface="Open Sans"/>
                <a:ea typeface="Open Sans"/>
                <a:cs typeface="Open Sans"/>
                <a:sym typeface="Open Sans"/>
              </a:rPr>
              <a:t>Separator - Process Logic</a:t>
            </a:r>
          </a:p>
        </p:txBody>
      </p:sp>
      <p:sp>
        <p:nvSpPr>
          <p:cNvPr name="TextBox 6" id="6"/>
          <p:cNvSpPr txBox="true"/>
          <p:nvPr/>
        </p:nvSpPr>
        <p:spPr>
          <a:xfrm rot="0">
            <a:off x="1177145" y="2991485"/>
            <a:ext cx="7004590" cy="4246881"/>
          </a:xfrm>
          <a:prstGeom prst="rect">
            <a:avLst/>
          </a:prstGeom>
        </p:spPr>
        <p:txBody>
          <a:bodyPr anchor="t" rtlCol="false" tIns="0" lIns="0" bIns="0" rIns="0">
            <a:spAutoFit/>
          </a:bodyPr>
          <a:lstStyle/>
          <a:p>
            <a:pPr algn="just" marL="658489" indent="-329245" lvl="1">
              <a:lnSpc>
                <a:spcPts val="4269"/>
              </a:lnSpc>
              <a:buFont typeface="Arial"/>
              <a:buChar char="•"/>
            </a:pPr>
            <a:r>
              <a:rPr lang="en-US" sz="3049">
                <a:solidFill>
                  <a:srgbClr val="2A2A2A"/>
                </a:solidFill>
                <a:latin typeface="Open Sans"/>
                <a:ea typeface="Open Sans"/>
                <a:cs typeface="Open Sans"/>
                <a:sym typeface="Open Sans"/>
              </a:rPr>
              <a:t>Capacity Type: Define la forma de trabajo del separador, es decir, cómo gestiona su capacidad operativa.</a:t>
            </a:r>
          </a:p>
          <a:p>
            <a:pPr algn="just" marL="658489" indent="-329245" lvl="1">
              <a:lnSpc>
                <a:spcPts val="4269"/>
              </a:lnSpc>
              <a:buFont typeface="Arial"/>
              <a:buChar char="•"/>
            </a:pPr>
            <a:r>
              <a:rPr lang="en-US" sz="3049">
                <a:solidFill>
                  <a:srgbClr val="2A2A2A"/>
                </a:solidFill>
                <a:latin typeface="Open Sans"/>
                <a:ea typeface="Open Sans"/>
                <a:cs typeface="Open Sans"/>
                <a:sym typeface="Open Sans"/>
              </a:rPr>
              <a:t>Initial Capacity: Establece la cantidad de lotes que se pueden separar simultáneamente.</a:t>
            </a:r>
          </a:p>
          <a:p>
            <a:pPr algn="just">
              <a:lnSpc>
                <a:spcPts val="426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560817"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Freeform 4" id="4"/>
          <p:cNvSpPr/>
          <p:nvPr/>
        </p:nvSpPr>
        <p:spPr>
          <a:xfrm flipH="false" flipV="false" rot="0">
            <a:off x="9991151" y="3243887"/>
            <a:ext cx="6365702" cy="3994478"/>
          </a:xfrm>
          <a:custGeom>
            <a:avLst/>
            <a:gdLst/>
            <a:ahLst/>
            <a:cxnLst/>
            <a:rect r="r" b="b" t="t" l="l"/>
            <a:pathLst>
              <a:path h="3994478" w="6365702">
                <a:moveTo>
                  <a:pt x="0" y="0"/>
                </a:moveTo>
                <a:lnTo>
                  <a:pt x="6365702" y="0"/>
                </a:lnTo>
                <a:lnTo>
                  <a:pt x="6365702" y="3994478"/>
                </a:lnTo>
                <a:lnTo>
                  <a:pt x="0" y="3994478"/>
                </a:lnTo>
                <a:lnTo>
                  <a:pt x="0" y="0"/>
                </a:lnTo>
                <a:close/>
              </a:path>
            </a:pathLst>
          </a:custGeom>
          <a:blipFill>
            <a:blip r:embed="rId2"/>
            <a:stretch>
              <a:fillRect l="0" t="0" r="0" b="0"/>
            </a:stretch>
          </a:blipFill>
        </p:spPr>
      </p:sp>
      <p:sp>
        <p:nvSpPr>
          <p:cNvPr name="TextBox 5" id="5"/>
          <p:cNvSpPr txBox="true"/>
          <p:nvPr/>
        </p:nvSpPr>
        <p:spPr>
          <a:xfrm rot="0">
            <a:off x="1442940" y="646420"/>
            <a:ext cx="11430755" cy="1104900"/>
          </a:xfrm>
          <a:prstGeom prst="rect">
            <a:avLst/>
          </a:prstGeom>
        </p:spPr>
        <p:txBody>
          <a:bodyPr anchor="t" rtlCol="false" tIns="0" lIns="0" bIns="0" rIns="0">
            <a:spAutoFit/>
          </a:bodyPr>
          <a:lstStyle/>
          <a:p>
            <a:pPr algn="l">
              <a:lnSpc>
                <a:spcPts val="8790"/>
              </a:lnSpc>
            </a:pPr>
            <a:r>
              <a:rPr lang="en-US" sz="7325">
                <a:solidFill>
                  <a:srgbClr val="2A2A2A"/>
                </a:solidFill>
                <a:latin typeface="Open Sans"/>
                <a:ea typeface="Open Sans"/>
                <a:cs typeface="Open Sans"/>
                <a:sym typeface="Open Sans"/>
              </a:rPr>
              <a:t>Separator - Process Logic</a:t>
            </a:r>
          </a:p>
        </p:txBody>
      </p:sp>
      <p:sp>
        <p:nvSpPr>
          <p:cNvPr name="TextBox 6" id="6"/>
          <p:cNvSpPr txBox="true"/>
          <p:nvPr/>
        </p:nvSpPr>
        <p:spPr>
          <a:xfrm rot="0">
            <a:off x="1177145" y="2724785"/>
            <a:ext cx="7613856" cy="4780281"/>
          </a:xfrm>
          <a:prstGeom prst="rect">
            <a:avLst/>
          </a:prstGeom>
        </p:spPr>
        <p:txBody>
          <a:bodyPr anchor="t" rtlCol="false" tIns="0" lIns="0" bIns="0" rIns="0">
            <a:spAutoFit/>
          </a:bodyPr>
          <a:lstStyle/>
          <a:p>
            <a:pPr algn="just" marL="658489" indent="-329245" lvl="1">
              <a:lnSpc>
                <a:spcPts val="4269"/>
              </a:lnSpc>
              <a:buFont typeface="Arial"/>
              <a:buChar char="•"/>
            </a:pPr>
            <a:r>
              <a:rPr lang="en-US" sz="3049">
                <a:solidFill>
                  <a:srgbClr val="2A2A2A"/>
                </a:solidFill>
                <a:latin typeface="Open Sans"/>
                <a:ea typeface="Open Sans"/>
                <a:cs typeface="Open Sans"/>
                <a:sym typeface="Open Sans"/>
              </a:rPr>
              <a:t>R</a:t>
            </a:r>
            <a:r>
              <a:rPr lang="en-US" sz="3049">
                <a:solidFill>
                  <a:srgbClr val="2A2A2A"/>
                </a:solidFill>
                <a:latin typeface="Open Sans"/>
                <a:ea typeface="Open Sans"/>
                <a:cs typeface="Open Sans"/>
                <a:sym typeface="Open Sans"/>
              </a:rPr>
              <a:t>anking Rule: Es la regla estática que se utiliza para ordenar las entidades en espera.</a:t>
            </a:r>
          </a:p>
          <a:p>
            <a:pPr algn="just" marL="658489" indent="-329245" lvl="1">
              <a:lnSpc>
                <a:spcPts val="4269"/>
              </a:lnSpc>
              <a:buFont typeface="Arial"/>
              <a:buChar char="•"/>
            </a:pPr>
            <a:r>
              <a:rPr lang="en-US" sz="3049">
                <a:solidFill>
                  <a:srgbClr val="2A2A2A"/>
                </a:solidFill>
                <a:latin typeface="Open Sans"/>
                <a:ea typeface="Open Sans"/>
                <a:cs typeface="Open Sans"/>
                <a:sym typeface="Open Sans"/>
              </a:rPr>
              <a:t>Dy</a:t>
            </a:r>
            <a:r>
              <a:rPr lang="en-US" sz="3049">
                <a:solidFill>
                  <a:srgbClr val="2A2A2A"/>
                </a:solidFill>
                <a:latin typeface="Open Sans"/>
                <a:ea typeface="Open Sans"/>
                <a:cs typeface="Open Sans"/>
                <a:sym typeface="Open Sans"/>
              </a:rPr>
              <a:t>namic Selection Rule: Indica si el objeto seleccionará dinámicamente la próxima entidad a ser separada, utilizando una regla dinámica de selección.</a:t>
            </a:r>
          </a:p>
          <a:p>
            <a:pPr algn="just">
              <a:lnSpc>
                <a:spcPts val="426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sp>
        <p:nvSpPr>
          <p:cNvPr name="TextBox 2" id="2"/>
          <p:cNvSpPr txBox="true"/>
          <p:nvPr/>
        </p:nvSpPr>
        <p:spPr>
          <a:xfrm rot="0">
            <a:off x="1592036" y="3736776"/>
            <a:ext cx="7010767" cy="1533525"/>
          </a:xfrm>
          <a:prstGeom prst="rect">
            <a:avLst/>
          </a:prstGeom>
        </p:spPr>
        <p:txBody>
          <a:bodyPr anchor="t" rtlCol="false" tIns="0" lIns="0" bIns="0" rIns="0">
            <a:spAutoFit/>
          </a:bodyPr>
          <a:lstStyle/>
          <a:p>
            <a:pPr algn="l">
              <a:lnSpc>
                <a:spcPts val="12000"/>
              </a:lnSpc>
            </a:pPr>
            <a:r>
              <a:rPr lang="en-US" sz="10000">
                <a:solidFill>
                  <a:srgbClr val="2A2A2A"/>
                </a:solidFill>
                <a:latin typeface="Open Sans"/>
                <a:ea typeface="Open Sans"/>
                <a:cs typeface="Open Sans"/>
                <a:sym typeface="Open Sans"/>
              </a:rPr>
              <a:t>Ejemplo !</a:t>
            </a:r>
          </a:p>
        </p:txBody>
      </p:sp>
      <p:sp>
        <p:nvSpPr>
          <p:cNvPr name="Freeform 3" id="3"/>
          <p:cNvSpPr/>
          <p:nvPr/>
        </p:nvSpPr>
        <p:spPr>
          <a:xfrm flipH="false" flipV="false" rot="0">
            <a:off x="10282646" y="0"/>
            <a:ext cx="8005354" cy="10287000"/>
          </a:xfrm>
          <a:custGeom>
            <a:avLst/>
            <a:gdLst/>
            <a:ahLst/>
            <a:cxnLst/>
            <a:rect r="r" b="b" t="t" l="l"/>
            <a:pathLst>
              <a:path h="10287000" w="8005354">
                <a:moveTo>
                  <a:pt x="0" y="0"/>
                </a:moveTo>
                <a:lnTo>
                  <a:pt x="8005354" y="0"/>
                </a:lnTo>
                <a:lnTo>
                  <a:pt x="8005354" y="10287000"/>
                </a:lnTo>
                <a:lnTo>
                  <a:pt x="0" y="10287000"/>
                </a:lnTo>
                <a:lnTo>
                  <a:pt x="0" y="0"/>
                </a:lnTo>
                <a:close/>
              </a:path>
            </a:pathLst>
          </a:custGeom>
          <a:blipFill>
            <a:blip r:embed="rId2"/>
            <a:stretch>
              <a:fillRect l="0" t="-8365" r="0" b="-8365"/>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560817"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Freeform 4" id="4"/>
          <p:cNvSpPr/>
          <p:nvPr/>
        </p:nvSpPr>
        <p:spPr>
          <a:xfrm flipH="false" flipV="false" rot="0">
            <a:off x="3147711" y="5143500"/>
            <a:ext cx="2107685" cy="4048754"/>
          </a:xfrm>
          <a:custGeom>
            <a:avLst/>
            <a:gdLst/>
            <a:ahLst/>
            <a:cxnLst/>
            <a:rect r="r" b="b" t="t" l="l"/>
            <a:pathLst>
              <a:path h="4048754" w="2107685">
                <a:moveTo>
                  <a:pt x="0" y="0"/>
                </a:moveTo>
                <a:lnTo>
                  <a:pt x="2107685" y="0"/>
                </a:lnTo>
                <a:lnTo>
                  <a:pt x="2107685" y="4048754"/>
                </a:lnTo>
                <a:lnTo>
                  <a:pt x="0" y="4048754"/>
                </a:lnTo>
                <a:lnTo>
                  <a:pt x="0" y="0"/>
                </a:lnTo>
                <a:close/>
              </a:path>
            </a:pathLst>
          </a:custGeom>
          <a:blipFill>
            <a:blip r:embed="rId2"/>
            <a:stretch>
              <a:fillRect l="0" t="0" r="0" b="0"/>
            </a:stretch>
          </a:blipFill>
        </p:spPr>
      </p:sp>
      <p:sp>
        <p:nvSpPr>
          <p:cNvPr name="Freeform 5" id="5"/>
          <p:cNvSpPr/>
          <p:nvPr/>
        </p:nvSpPr>
        <p:spPr>
          <a:xfrm flipH="false" flipV="false" rot="0">
            <a:off x="8223946" y="5672879"/>
            <a:ext cx="1866484" cy="3585421"/>
          </a:xfrm>
          <a:custGeom>
            <a:avLst/>
            <a:gdLst/>
            <a:ahLst/>
            <a:cxnLst/>
            <a:rect r="r" b="b" t="t" l="l"/>
            <a:pathLst>
              <a:path h="3585421" w="1866484">
                <a:moveTo>
                  <a:pt x="0" y="0"/>
                </a:moveTo>
                <a:lnTo>
                  <a:pt x="1866484" y="0"/>
                </a:lnTo>
                <a:lnTo>
                  <a:pt x="1866484" y="3585421"/>
                </a:lnTo>
                <a:lnTo>
                  <a:pt x="0" y="3585421"/>
                </a:lnTo>
                <a:lnTo>
                  <a:pt x="0" y="0"/>
                </a:lnTo>
                <a:close/>
              </a:path>
            </a:pathLst>
          </a:custGeom>
          <a:blipFill>
            <a:blip r:embed="rId3"/>
            <a:stretch>
              <a:fillRect l="0" t="0" r="0" b="0"/>
            </a:stretch>
          </a:blipFill>
        </p:spPr>
      </p:sp>
      <p:sp>
        <p:nvSpPr>
          <p:cNvPr name="Freeform 6" id="6"/>
          <p:cNvSpPr/>
          <p:nvPr/>
        </p:nvSpPr>
        <p:spPr>
          <a:xfrm flipH="false" flipV="false" rot="0">
            <a:off x="13081434" y="6210951"/>
            <a:ext cx="1397325" cy="2684189"/>
          </a:xfrm>
          <a:custGeom>
            <a:avLst/>
            <a:gdLst/>
            <a:ahLst/>
            <a:cxnLst/>
            <a:rect r="r" b="b" t="t" l="l"/>
            <a:pathLst>
              <a:path h="2684189" w="1397325">
                <a:moveTo>
                  <a:pt x="0" y="0"/>
                </a:moveTo>
                <a:lnTo>
                  <a:pt x="1397325" y="0"/>
                </a:lnTo>
                <a:lnTo>
                  <a:pt x="1397325" y="2684189"/>
                </a:lnTo>
                <a:lnTo>
                  <a:pt x="0" y="2684189"/>
                </a:lnTo>
                <a:lnTo>
                  <a:pt x="0" y="0"/>
                </a:lnTo>
                <a:close/>
              </a:path>
            </a:pathLst>
          </a:custGeom>
          <a:blipFill>
            <a:blip r:embed="rId4"/>
            <a:stretch>
              <a:fillRect l="0" t="0" r="0" b="0"/>
            </a:stretch>
          </a:blipFill>
        </p:spPr>
      </p:sp>
      <p:sp>
        <p:nvSpPr>
          <p:cNvPr name="TextBox 7" id="7"/>
          <p:cNvSpPr txBox="true"/>
          <p:nvPr/>
        </p:nvSpPr>
        <p:spPr>
          <a:xfrm rot="0">
            <a:off x="1419717" y="717814"/>
            <a:ext cx="15127684" cy="4780281"/>
          </a:xfrm>
          <a:prstGeom prst="rect">
            <a:avLst/>
          </a:prstGeom>
        </p:spPr>
        <p:txBody>
          <a:bodyPr anchor="t" rtlCol="false" tIns="0" lIns="0" bIns="0" rIns="0">
            <a:spAutoFit/>
          </a:bodyPr>
          <a:lstStyle/>
          <a:p>
            <a:pPr algn="just">
              <a:lnSpc>
                <a:spcPts val="4269"/>
              </a:lnSpc>
            </a:pPr>
            <a:r>
              <a:rPr lang="en-US" sz="3049">
                <a:solidFill>
                  <a:srgbClr val="2A2A2A"/>
                </a:solidFill>
                <a:latin typeface="Open Sans"/>
                <a:ea typeface="Open Sans"/>
                <a:cs typeface="Open Sans"/>
                <a:sym typeface="Open Sans"/>
              </a:rPr>
              <a:t>Una empresa de gaseosas desea empacar 12 botellas por caja. El tiempo de empacado sigue una distribución uniforme entre 1 y 2 minutos.</a:t>
            </a:r>
            <a:r>
              <a:rPr lang="en-US" sz="3049">
                <a:solidFill>
                  <a:srgbClr val="2A2A2A"/>
                </a:solidFill>
                <a:latin typeface="Open Sans"/>
                <a:ea typeface="Open Sans"/>
                <a:cs typeface="Open Sans"/>
                <a:sym typeface="Open Sans"/>
              </a:rPr>
              <a:t> La empresa cuenta con dos tipos de bebidas, y requiere que cada caja contenga únicamente un tipo de bebida.</a:t>
            </a:r>
          </a:p>
          <a:p>
            <a:pPr algn="just">
              <a:lnSpc>
                <a:spcPts val="4269"/>
              </a:lnSpc>
            </a:pPr>
            <a:r>
              <a:rPr lang="en-US" sz="3049">
                <a:solidFill>
                  <a:srgbClr val="2A2A2A"/>
                </a:solidFill>
                <a:latin typeface="Open Sans"/>
                <a:ea typeface="Open Sans"/>
                <a:cs typeface="Open Sans"/>
                <a:sym typeface="Open Sans"/>
              </a:rPr>
              <a:t>Una vez que las cajas han sido llenadas, salen de la fábrica y se reparten a las tiendas. En las tiendas, las cajas son desempaquetadas (separadas) siguiendo una distribución exponencial con una media de 1 minuto por caja.</a:t>
            </a:r>
          </a:p>
          <a:p>
            <a:pPr algn="just">
              <a:lnSpc>
                <a:spcPts val="4269"/>
              </a:lnSpc>
            </a:pPr>
          </a:p>
          <a:p>
            <a:pPr algn="just">
              <a:lnSpc>
                <a:spcPts val="426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560817"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Freeform 4" id="4"/>
          <p:cNvSpPr/>
          <p:nvPr/>
        </p:nvSpPr>
        <p:spPr>
          <a:xfrm flipH="false" flipV="false" rot="0">
            <a:off x="3147711" y="5143500"/>
            <a:ext cx="2107685" cy="4048754"/>
          </a:xfrm>
          <a:custGeom>
            <a:avLst/>
            <a:gdLst/>
            <a:ahLst/>
            <a:cxnLst/>
            <a:rect r="r" b="b" t="t" l="l"/>
            <a:pathLst>
              <a:path h="4048754" w="2107685">
                <a:moveTo>
                  <a:pt x="0" y="0"/>
                </a:moveTo>
                <a:lnTo>
                  <a:pt x="2107685" y="0"/>
                </a:lnTo>
                <a:lnTo>
                  <a:pt x="2107685" y="4048754"/>
                </a:lnTo>
                <a:lnTo>
                  <a:pt x="0" y="4048754"/>
                </a:lnTo>
                <a:lnTo>
                  <a:pt x="0" y="0"/>
                </a:lnTo>
                <a:close/>
              </a:path>
            </a:pathLst>
          </a:custGeom>
          <a:blipFill>
            <a:blip r:embed="rId2"/>
            <a:stretch>
              <a:fillRect l="0" t="0" r="0" b="0"/>
            </a:stretch>
          </a:blipFill>
        </p:spPr>
      </p:sp>
      <p:sp>
        <p:nvSpPr>
          <p:cNvPr name="Freeform 5" id="5"/>
          <p:cNvSpPr/>
          <p:nvPr/>
        </p:nvSpPr>
        <p:spPr>
          <a:xfrm flipH="false" flipV="false" rot="0">
            <a:off x="8223946" y="5672879"/>
            <a:ext cx="1866484" cy="3585421"/>
          </a:xfrm>
          <a:custGeom>
            <a:avLst/>
            <a:gdLst/>
            <a:ahLst/>
            <a:cxnLst/>
            <a:rect r="r" b="b" t="t" l="l"/>
            <a:pathLst>
              <a:path h="3585421" w="1866484">
                <a:moveTo>
                  <a:pt x="0" y="0"/>
                </a:moveTo>
                <a:lnTo>
                  <a:pt x="1866484" y="0"/>
                </a:lnTo>
                <a:lnTo>
                  <a:pt x="1866484" y="3585421"/>
                </a:lnTo>
                <a:lnTo>
                  <a:pt x="0" y="3585421"/>
                </a:lnTo>
                <a:lnTo>
                  <a:pt x="0" y="0"/>
                </a:lnTo>
                <a:close/>
              </a:path>
            </a:pathLst>
          </a:custGeom>
          <a:blipFill>
            <a:blip r:embed="rId3"/>
            <a:stretch>
              <a:fillRect l="0" t="0" r="0" b="0"/>
            </a:stretch>
          </a:blipFill>
        </p:spPr>
      </p:sp>
      <p:sp>
        <p:nvSpPr>
          <p:cNvPr name="Freeform 6" id="6"/>
          <p:cNvSpPr/>
          <p:nvPr/>
        </p:nvSpPr>
        <p:spPr>
          <a:xfrm flipH="false" flipV="false" rot="0">
            <a:off x="13081434" y="6210951"/>
            <a:ext cx="1397325" cy="2684189"/>
          </a:xfrm>
          <a:custGeom>
            <a:avLst/>
            <a:gdLst/>
            <a:ahLst/>
            <a:cxnLst/>
            <a:rect r="r" b="b" t="t" l="l"/>
            <a:pathLst>
              <a:path h="2684189" w="1397325">
                <a:moveTo>
                  <a:pt x="0" y="0"/>
                </a:moveTo>
                <a:lnTo>
                  <a:pt x="1397325" y="0"/>
                </a:lnTo>
                <a:lnTo>
                  <a:pt x="1397325" y="2684189"/>
                </a:lnTo>
                <a:lnTo>
                  <a:pt x="0" y="2684189"/>
                </a:lnTo>
                <a:lnTo>
                  <a:pt x="0" y="0"/>
                </a:lnTo>
                <a:close/>
              </a:path>
            </a:pathLst>
          </a:custGeom>
          <a:blipFill>
            <a:blip r:embed="rId4"/>
            <a:stretch>
              <a:fillRect l="0" t="0" r="0" b="0"/>
            </a:stretch>
          </a:blipFill>
        </p:spPr>
      </p:sp>
      <p:sp>
        <p:nvSpPr>
          <p:cNvPr name="TextBox 7" id="7"/>
          <p:cNvSpPr txBox="true"/>
          <p:nvPr/>
        </p:nvSpPr>
        <p:spPr>
          <a:xfrm rot="0">
            <a:off x="1593346" y="720490"/>
            <a:ext cx="15127684" cy="5847081"/>
          </a:xfrm>
          <a:prstGeom prst="rect">
            <a:avLst/>
          </a:prstGeom>
        </p:spPr>
        <p:txBody>
          <a:bodyPr anchor="t" rtlCol="false" tIns="0" lIns="0" bIns="0" rIns="0">
            <a:spAutoFit/>
          </a:bodyPr>
          <a:lstStyle/>
          <a:p>
            <a:pPr algn="just">
              <a:lnSpc>
                <a:spcPts val="4269"/>
              </a:lnSpc>
            </a:pPr>
            <a:r>
              <a:rPr lang="en-US" sz="3049">
                <a:solidFill>
                  <a:srgbClr val="2A2A2A"/>
                </a:solidFill>
                <a:latin typeface="Open Sans"/>
                <a:ea typeface="Open Sans"/>
                <a:cs typeface="Open Sans"/>
                <a:sym typeface="Open Sans"/>
              </a:rPr>
              <a:t>Una empresa de gaseosas desea empacar 100 botellas por caja. El tiempo de empacado sigue una distribución uniforme, con un mínimo de 10 minutos y un máximo de 15 minutos.</a:t>
            </a:r>
            <a:r>
              <a:rPr lang="en-US" sz="3049">
                <a:solidFill>
                  <a:srgbClr val="2A2A2A"/>
                </a:solidFill>
                <a:latin typeface="Open Sans"/>
                <a:ea typeface="Open Sans"/>
                <a:cs typeface="Open Sans"/>
                <a:sym typeface="Open Sans"/>
              </a:rPr>
              <a:t> La empresa cuenta con 8 tipos de bebidas y requiere que cada caja contenga únicamente un tipo de bebida.</a:t>
            </a:r>
          </a:p>
          <a:p>
            <a:pPr algn="just">
              <a:lnSpc>
                <a:spcPts val="4269"/>
              </a:lnSpc>
            </a:pPr>
          </a:p>
          <a:p>
            <a:pPr algn="just">
              <a:lnSpc>
                <a:spcPts val="4269"/>
              </a:lnSpc>
            </a:pPr>
            <a:r>
              <a:rPr lang="en-US" sz="3049">
                <a:solidFill>
                  <a:srgbClr val="2A2A2A"/>
                </a:solidFill>
                <a:latin typeface="Open Sans"/>
                <a:ea typeface="Open Sans"/>
                <a:cs typeface="Open Sans"/>
                <a:sym typeface="Open Sans"/>
              </a:rPr>
              <a:t>Una vez que las cajas están llenas, salen de la fábrica y son repartidas a las tiendas. En las tiendas, las cajas son desempaquetadas siguiendo una distribución exponencial con media de 1 minuto por caja.</a:t>
            </a:r>
          </a:p>
          <a:p>
            <a:pPr algn="just">
              <a:lnSpc>
                <a:spcPts val="4269"/>
              </a:lnSpc>
            </a:pPr>
          </a:p>
          <a:p>
            <a:pPr algn="just">
              <a:lnSpc>
                <a:spcPts val="4269"/>
              </a:lnSpc>
            </a:pPr>
          </a:p>
          <a:p>
            <a:pPr algn="just">
              <a:lnSpc>
                <a:spcPts val="426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sp>
        <p:nvSpPr>
          <p:cNvPr name="TextBox 2" id="2"/>
          <p:cNvSpPr txBox="true"/>
          <p:nvPr/>
        </p:nvSpPr>
        <p:spPr>
          <a:xfrm rot="0">
            <a:off x="1028700" y="1143153"/>
            <a:ext cx="7010767" cy="1762125"/>
          </a:xfrm>
          <a:prstGeom prst="rect">
            <a:avLst/>
          </a:prstGeom>
        </p:spPr>
        <p:txBody>
          <a:bodyPr anchor="t" rtlCol="false" tIns="0" lIns="0" bIns="0" rIns="0">
            <a:spAutoFit/>
          </a:bodyPr>
          <a:lstStyle/>
          <a:p>
            <a:pPr algn="ctr">
              <a:lnSpc>
                <a:spcPts val="6959"/>
              </a:lnSpc>
            </a:pPr>
            <a:r>
              <a:rPr lang="en-US" sz="5799">
                <a:solidFill>
                  <a:srgbClr val="2A2A2A"/>
                </a:solidFill>
                <a:latin typeface="Open Sans"/>
                <a:ea typeface="Open Sans"/>
                <a:cs typeface="Open Sans"/>
                <a:sym typeface="Open Sans"/>
              </a:rPr>
              <a:t>Conceptos clave aprendidos</a:t>
            </a:r>
          </a:p>
        </p:txBody>
      </p:sp>
      <p:sp>
        <p:nvSpPr>
          <p:cNvPr name="Freeform 3" id="3"/>
          <p:cNvSpPr/>
          <p:nvPr/>
        </p:nvSpPr>
        <p:spPr>
          <a:xfrm flipH="false" flipV="false" rot="0">
            <a:off x="10282646" y="0"/>
            <a:ext cx="8005354" cy="10287000"/>
          </a:xfrm>
          <a:custGeom>
            <a:avLst/>
            <a:gdLst/>
            <a:ahLst/>
            <a:cxnLst/>
            <a:rect r="r" b="b" t="t" l="l"/>
            <a:pathLst>
              <a:path h="10287000" w="8005354">
                <a:moveTo>
                  <a:pt x="0" y="0"/>
                </a:moveTo>
                <a:lnTo>
                  <a:pt x="8005354" y="0"/>
                </a:lnTo>
                <a:lnTo>
                  <a:pt x="8005354" y="10287000"/>
                </a:lnTo>
                <a:lnTo>
                  <a:pt x="0" y="10287000"/>
                </a:lnTo>
                <a:lnTo>
                  <a:pt x="0" y="0"/>
                </a:lnTo>
                <a:close/>
              </a:path>
            </a:pathLst>
          </a:custGeom>
          <a:blipFill>
            <a:blip r:embed="rId2"/>
            <a:stretch>
              <a:fillRect l="0" t="-8365" r="0" b="-8365"/>
            </a:stretch>
          </a:blipFill>
        </p:spPr>
      </p:sp>
      <p:grpSp>
        <p:nvGrpSpPr>
          <p:cNvPr name="Group 4" id="4"/>
          <p:cNvGrpSpPr/>
          <p:nvPr/>
        </p:nvGrpSpPr>
        <p:grpSpPr>
          <a:xfrm rot="0">
            <a:off x="1465682" y="5025696"/>
            <a:ext cx="12270792" cy="2629384"/>
            <a:chOff x="0" y="0"/>
            <a:chExt cx="16361055" cy="3505846"/>
          </a:xfrm>
        </p:grpSpPr>
        <p:sp>
          <p:nvSpPr>
            <p:cNvPr name="TextBox 5" id="5"/>
            <p:cNvSpPr txBox="true"/>
            <p:nvPr/>
          </p:nvSpPr>
          <p:spPr>
            <a:xfrm rot="0">
              <a:off x="0" y="-9525"/>
              <a:ext cx="16361055" cy="1997078"/>
            </a:xfrm>
            <a:prstGeom prst="rect">
              <a:avLst/>
            </a:prstGeom>
          </p:spPr>
          <p:txBody>
            <a:bodyPr anchor="t" rtlCol="false" tIns="0" lIns="0" bIns="0" rIns="0">
              <a:spAutoFit/>
            </a:bodyPr>
            <a:lstStyle/>
            <a:p>
              <a:pPr algn="just" marL="703925" indent="-351963" lvl="1">
                <a:lnSpc>
                  <a:spcPts val="3912"/>
                </a:lnSpc>
                <a:buFont typeface="Arial"/>
                <a:buChar char="•"/>
              </a:pPr>
              <a:r>
                <a:rPr lang="en-US" sz="3260">
                  <a:solidFill>
                    <a:srgbClr val="2A2A2A"/>
                  </a:solidFill>
                  <a:latin typeface="Open Sans"/>
                  <a:ea typeface="Open Sans"/>
                  <a:cs typeface="Open Sans"/>
                  <a:sym typeface="Open Sans"/>
                </a:rPr>
                <a:t>Combiner </a:t>
              </a:r>
            </a:p>
            <a:p>
              <a:pPr algn="just" marL="703925" indent="-351963" lvl="1">
                <a:lnSpc>
                  <a:spcPts val="3912"/>
                </a:lnSpc>
                <a:buFont typeface="Arial"/>
                <a:buChar char="•"/>
              </a:pPr>
              <a:r>
                <a:rPr lang="en-US" sz="3260">
                  <a:solidFill>
                    <a:srgbClr val="2A2A2A"/>
                  </a:solidFill>
                  <a:latin typeface="Open Sans"/>
                  <a:ea typeface="Open Sans"/>
                  <a:cs typeface="Open Sans"/>
                  <a:sym typeface="Open Sans"/>
                </a:rPr>
                <a:t>Separator</a:t>
              </a:r>
            </a:p>
            <a:p>
              <a:pPr algn="just" marL="703925" indent="-351963" lvl="1">
                <a:lnSpc>
                  <a:spcPts val="3912"/>
                </a:lnSpc>
                <a:buFont typeface="Arial"/>
                <a:buChar char="•"/>
              </a:pPr>
              <a:r>
                <a:rPr lang="en-US" sz="3260">
                  <a:solidFill>
                    <a:srgbClr val="2A2A2A"/>
                  </a:solidFill>
                  <a:latin typeface="Open Sans"/>
                  <a:ea typeface="Open Sans"/>
                  <a:cs typeface="Open Sans"/>
                  <a:sym typeface="Open Sans"/>
                </a:rPr>
                <a:t>Procesos de logica</a:t>
              </a:r>
            </a:p>
          </p:txBody>
        </p:sp>
        <p:sp>
          <p:nvSpPr>
            <p:cNvPr name="TextBox 6" id="6"/>
            <p:cNvSpPr txBox="true"/>
            <p:nvPr/>
          </p:nvSpPr>
          <p:spPr>
            <a:xfrm rot="0">
              <a:off x="0" y="2915648"/>
              <a:ext cx="16361055" cy="462427"/>
            </a:xfrm>
            <a:prstGeom prst="rect">
              <a:avLst/>
            </a:prstGeom>
          </p:spPr>
          <p:txBody>
            <a:bodyPr anchor="t" rtlCol="false" tIns="0" lIns="0" bIns="0" rIns="0">
              <a:spAutoFit/>
            </a:bodyPr>
            <a:lstStyle/>
            <a:p>
              <a:pPr algn="l">
                <a:lnSpc>
                  <a:spcPts val="2999"/>
                </a:lnSpc>
              </a:pP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sp>
        <p:nvSpPr>
          <p:cNvPr name="TextBox 2" id="2"/>
          <p:cNvSpPr txBox="true"/>
          <p:nvPr/>
        </p:nvSpPr>
        <p:spPr>
          <a:xfrm rot="0">
            <a:off x="9757154" y="1676564"/>
            <a:ext cx="7034868" cy="1965325"/>
          </a:xfrm>
          <a:prstGeom prst="rect">
            <a:avLst/>
          </a:prstGeom>
        </p:spPr>
        <p:txBody>
          <a:bodyPr anchor="t" rtlCol="false" tIns="0" lIns="0" bIns="0" rIns="0">
            <a:spAutoFit/>
          </a:bodyPr>
          <a:lstStyle/>
          <a:p>
            <a:pPr algn="ctr" marL="0" indent="0" lvl="0">
              <a:lnSpc>
                <a:spcPts val="7699"/>
              </a:lnSpc>
              <a:spcBef>
                <a:spcPct val="0"/>
              </a:spcBef>
            </a:pPr>
            <a:r>
              <a:rPr lang="en-US" b="true" sz="6999">
                <a:solidFill>
                  <a:srgbClr val="2A2A2A"/>
                </a:solidFill>
                <a:latin typeface="Open Sans Bold"/>
                <a:ea typeface="Open Sans Bold"/>
                <a:cs typeface="Open Sans Bold"/>
                <a:sym typeface="Open Sans Bold"/>
              </a:rPr>
              <a:t>Valor de la semana</a:t>
            </a:r>
          </a:p>
        </p:txBody>
      </p:sp>
      <p:sp>
        <p:nvSpPr>
          <p:cNvPr name="Freeform 3" id="3"/>
          <p:cNvSpPr/>
          <p:nvPr/>
        </p:nvSpPr>
        <p:spPr>
          <a:xfrm flipH="false" flipV="false" rot="0">
            <a:off x="0" y="0"/>
            <a:ext cx="8005354" cy="10287000"/>
          </a:xfrm>
          <a:custGeom>
            <a:avLst/>
            <a:gdLst/>
            <a:ahLst/>
            <a:cxnLst/>
            <a:rect r="r" b="b" t="t" l="l"/>
            <a:pathLst>
              <a:path h="10287000" w="8005354">
                <a:moveTo>
                  <a:pt x="0" y="0"/>
                </a:moveTo>
                <a:lnTo>
                  <a:pt x="8005354" y="0"/>
                </a:lnTo>
                <a:lnTo>
                  <a:pt x="8005354" y="10287000"/>
                </a:lnTo>
                <a:lnTo>
                  <a:pt x="0" y="10287000"/>
                </a:lnTo>
                <a:lnTo>
                  <a:pt x="0" y="0"/>
                </a:lnTo>
                <a:close/>
              </a:path>
            </a:pathLst>
          </a:custGeom>
          <a:blipFill>
            <a:blip r:embed="rId2"/>
            <a:stretch>
              <a:fillRect l="-46255" t="0" r="-46255" b="0"/>
            </a:stretch>
          </a:blipFill>
        </p:spPr>
      </p:sp>
      <p:sp>
        <p:nvSpPr>
          <p:cNvPr name="TextBox 4" id="4"/>
          <p:cNvSpPr txBox="true"/>
          <p:nvPr/>
        </p:nvSpPr>
        <p:spPr>
          <a:xfrm rot="0">
            <a:off x="8701904" y="4393678"/>
            <a:ext cx="9145367" cy="3386456"/>
          </a:xfrm>
          <a:prstGeom prst="rect">
            <a:avLst/>
          </a:prstGeom>
        </p:spPr>
        <p:txBody>
          <a:bodyPr anchor="t" rtlCol="false" tIns="0" lIns="0" bIns="0" rIns="0">
            <a:spAutoFit/>
          </a:bodyPr>
          <a:lstStyle/>
          <a:p>
            <a:pPr algn="ctr" marL="0" indent="0" lvl="0">
              <a:lnSpc>
                <a:spcPts val="5390"/>
              </a:lnSpc>
              <a:spcBef>
                <a:spcPct val="0"/>
              </a:spcBef>
            </a:pPr>
            <a:r>
              <a:rPr lang="en-US" sz="4900">
                <a:solidFill>
                  <a:srgbClr val="2A2A2A"/>
                </a:solidFill>
                <a:latin typeface="Open Sans"/>
                <a:ea typeface="Open Sans"/>
                <a:cs typeface="Open Sans"/>
                <a:sym typeface="Open Sans"/>
              </a:rPr>
              <a:t>Tolerancia, comprender los requerimientos, cambios que los clientes solicitan o requieren y poder realizarlos correctamente.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33550" y="1727086"/>
            <a:ext cx="6590377" cy="2191964"/>
            <a:chOff x="0" y="0"/>
            <a:chExt cx="8787170" cy="2922618"/>
          </a:xfrm>
        </p:grpSpPr>
        <p:sp>
          <p:nvSpPr>
            <p:cNvPr name="TextBox 3" id="3"/>
            <p:cNvSpPr txBox="true"/>
            <p:nvPr/>
          </p:nvSpPr>
          <p:spPr>
            <a:xfrm rot="0">
              <a:off x="0" y="0"/>
              <a:ext cx="8787170" cy="1828800"/>
            </a:xfrm>
            <a:prstGeom prst="rect">
              <a:avLst/>
            </a:prstGeom>
          </p:spPr>
          <p:txBody>
            <a:bodyPr anchor="t" rtlCol="false" tIns="0" lIns="0" bIns="0" rIns="0">
              <a:spAutoFit/>
            </a:bodyPr>
            <a:lstStyle/>
            <a:p>
              <a:pPr algn="l">
                <a:lnSpc>
                  <a:spcPts val="10800"/>
                </a:lnSpc>
              </a:pPr>
              <a:r>
                <a:rPr lang="en-US" sz="9000">
                  <a:solidFill>
                    <a:srgbClr val="2A2A2A"/>
                  </a:solidFill>
                  <a:latin typeface="Open Sans"/>
                  <a:ea typeface="Open Sans"/>
                  <a:cs typeface="Open Sans"/>
                  <a:sym typeface="Open Sans"/>
                </a:rPr>
                <a:t>Agenda</a:t>
              </a:r>
            </a:p>
          </p:txBody>
        </p:sp>
        <p:sp>
          <p:nvSpPr>
            <p:cNvPr name="TextBox 4" id="4"/>
            <p:cNvSpPr txBox="true"/>
            <p:nvPr/>
          </p:nvSpPr>
          <p:spPr>
            <a:xfrm rot="0">
              <a:off x="0" y="2313018"/>
              <a:ext cx="8787170" cy="609600"/>
            </a:xfrm>
            <a:prstGeom prst="rect">
              <a:avLst/>
            </a:prstGeom>
          </p:spPr>
          <p:txBody>
            <a:bodyPr anchor="t" rtlCol="false" tIns="0" lIns="0" bIns="0" rIns="0">
              <a:spAutoFit/>
            </a:bodyPr>
            <a:lstStyle/>
            <a:p>
              <a:pPr algn="l">
                <a:lnSpc>
                  <a:spcPts val="3600"/>
                </a:lnSpc>
              </a:pPr>
              <a:r>
                <a:rPr lang="en-US" sz="3000" b="true">
                  <a:solidFill>
                    <a:srgbClr val="2A2A2A"/>
                  </a:solidFill>
                  <a:latin typeface="Open Sans Bold"/>
                  <a:ea typeface="Open Sans Bold"/>
                  <a:cs typeface="Open Sans Bold"/>
                  <a:sym typeface="Open Sans Bold"/>
                </a:rPr>
                <a:t>Recordatorios</a:t>
              </a:r>
            </a:p>
          </p:txBody>
        </p:sp>
      </p:grpSp>
      <p:sp>
        <p:nvSpPr>
          <p:cNvPr name="Freeform 5" id="5"/>
          <p:cNvSpPr/>
          <p:nvPr/>
        </p:nvSpPr>
        <p:spPr>
          <a:xfrm flipH="false" flipV="false" rot="0">
            <a:off x="1733550" y="4797871"/>
            <a:ext cx="5997460" cy="3762043"/>
          </a:xfrm>
          <a:custGeom>
            <a:avLst/>
            <a:gdLst/>
            <a:ahLst/>
            <a:cxnLst/>
            <a:rect r="r" b="b" t="t" l="l"/>
            <a:pathLst>
              <a:path h="3762043" w="5997460">
                <a:moveTo>
                  <a:pt x="0" y="0"/>
                </a:moveTo>
                <a:lnTo>
                  <a:pt x="5997460" y="0"/>
                </a:lnTo>
                <a:lnTo>
                  <a:pt x="5997460" y="3762043"/>
                </a:lnTo>
                <a:lnTo>
                  <a:pt x="0" y="37620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381327" y="2768993"/>
            <a:ext cx="6077873" cy="5500201"/>
            <a:chOff x="0" y="0"/>
            <a:chExt cx="8103830" cy="7333601"/>
          </a:xfrm>
        </p:grpSpPr>
        <p:sp>
          <p:nvSpPr>
            <p:cNvPr name="AutoShape 7" id="7"/>
            <p:cNvSpPr/>
            <p:nvPr/>
          </p:nvSpPr>
          <p:spPr>
            <a:xfrm>
              <a:off x="0" y="6350"/>
              <a:ext cx="8103830" cy="0"/>
            </a:xfrm>
            <a:prstGeom prst="line">
              <a:avLst/>
            </a:prstGeom>
            <a:ln cap="rnd" w="12700">
              <a:solidFill>
                <a:srgbClr val="399D4E"/>
              </a:solidFill>
              <a:prstDash val="solid"/>
              <a:headEnd type="none" len="sm" w="sm"/>
              <a:tailEnd type="none" len="sm" w="sm"/>
            </a:ln>
          </p:spPr>
        </p:sp>
        <p:sp>
          <p:nvSpPr>
            <p:cNvPr name="TextBox 8" id="8"/>
            <p:cNvSpPr txBox="true"/>
            <p:nvPr/>
          </p:nvSpPr>
          <p:spPr>
            <a:xfrm rot="0">
              <a:off x="0" y="497603"/>
              <a:ext cx="8103830" cy="547158"/>
            </a:xfrm>
            <a:prstGeom prst="rect">
              <a:avLst/>
            </a:prstGeom>
          </p:spPr>
          <p:txBody>
            <a:bodyPr anchor="t" rtlCol="false" tIns="0" lIns="0" bIns="0" rIns="0">
              <a:spAutoFit/>
            </a:bodyPr>
            <a:lstStyle/>
            <a:p>
              <a:pPr algn="l">
                <a:lnSpc>
                  <a:spcPts val="3499"/>
                </a:lnSpc>
              </a:pPr>
              <a:r>
                <a:rPr lang="en-US" sz="2499">
                  <a:solidFill>
                    <a:srgbClr val="2A2A2A"/>
                  </a:solidFill>
                  <a:latin typeface="Open Sans"/>
                  <a:ea typeface="Open Sans"/>
                  <a:cs typeface="Open Sans"/>
                  <a:sym typeface="Open Sans"/>
                </a:rPr>
                <a:t>Solución parte practica P1</a:t>
              </a:r>
            </a:p>
          </p:txBody>
        </p:sp>
        <p:sp>
          <p:nvSpPr>
            <p:cNvPr name="AutoShape 9" id="9"/>
            <p:cNvSpPr/>
            <p:nvPr/>
          </p:nvSpPr>
          <p:spPr>
            <a:xfrm>
              <a:off x="0" y="1578560"/>
              <a:ext cx="8103830" cy="0"/>
            </a:xfrm>
            <a:prstGeom prst="line">
              <a:avLst/>
            </a:prstGeom>
            <a:ln cap="rnd" w="12700">
              <a:solidFill>
                <a:srgbClr val="399D4E"/>
              </a:solidFill>
              <a:prstDash val="solid"/>
              <a:headEnd type="none" len="sm" w="sm"/>
              <a:tailEnd type="none" len="sm" w="sm"/>
            </a:ln>
          </p:spPr>
        </p:sp>
        <p:sp>
          <p:nvSpPr>
            <p:cNvPr name="TextBox 10" id="10"/>
            <p:cNvSpPr txBox="true"/>
            <p:nvPr/>
          </p:nvSpPr>
          <p:spPr>
            <a:xfrm rot="0">
              <a:off x="0" y="2060288"/>
              <a:ext cx="8103830" cy="556683"/>
            </a:xfrm>
            <a:prstGeom prst="rect">
              <a:avLst/>
            </a:prstGeom>
          </p:spPr>
          <p:txBody>
            <a:bodyPr anchor="t" rtlCol="false" tIns="0" lIns="0" bIns="0" rIns="0">
              <a:spAutoFit/>
            </a:bodyPr>
            <a:lstStyle/>
            <a:p>
              <a:pPr algn="l">
                <a:lnSpc>
                  <a:spcPts val="3500"/>
                </a:lnSpc>
              </a:pPr>
              <a:r>
                <a:rPr lang="en-US" sz="2500">
                  <a:solidFill>
                    <a:srgbClr val="2A2A2A"/>
                  </a:solidFill>
                  <a:latin typeface="Open Sans"/>
                  <a:ea typeface="Open Sans"/>
                  <a:cs typeface="Open Sans"/>
                  <a:sym typeface="Open Sans"/>
                </a:rPr>
                <a:t>Procesos</a:t>
              </a:r>
            </a:p>
          </p:txBody>
        </p:sp>
        <p:sp>
          <p:nvSpPr>
            <p:cNvPr name="AutoShape 11" id="11"/>
            <p:cNvSpPr/>
            <p:nvPr/>
          </p:nvSpPr>
          <p:spPr>
            <a:xfrm>
              <a:off x="0" y="3150770"/>
              <a:ext cx="8103830" cy="0"/>
            </a:xfrm>
            <a:prstGeom prst="line">
              <a:avLst/>
            </a:prstGeom>
            <a:ln cap="rnd" w="12700">
              <a:solidFill>
                <a:srgbClr val="399D4E"/>
              </a:solidFill>
              <a:prstDash val="solid"/>
              <a:headEnd type="none" len="sm" w="sm"/>
              <a:tailEnd type="none" len="sm" w="sm"/>
            </a:ln>
          </p:spPr>
        </p:sp>
        <p:sp>
          <p:nvSpPr>
            <p:cNvPr name="TextBox 12" id="12"/>
            <p:cNvSpPr txBox="true"/>
            <p:nvPr/>
          </p:nvSpPr>
          <p:spPr>
            <a:xfrm rot="0">
              <a:off x="0" y="3632498"/>
              <a:ext cx="8103830" cy="556683"/>
            </a:xfrm>
            <a:prstGeom prst="rect">
              <a:avLst/>
            </a:prstGeom>
          </p:spPr>
          <p:txBody>
            <a:bodyPr anchor="t" rtlCol="false" tIns="0" lIns="0" bIns="0" rIns="0">
              <a:spAutoFit/>
            </a:bodyPr>
            <a:lstStyle/>
            <a:p>
              <a:pPr algn="l">
                <a:lnSpc>
                  <a:spcPts val="3500"/>
                </a:lnSpc>
              </a:pPr>
              <a:r>
                <a:rPr lang="en-US" sz="2500">
                  <a:solidFill>
                    <a:srgbClr val="2A2A2A"/>
                  </a:solidFill>
                  <a:latin typeface="Open Sans"/>
                  <a:ea typeface="Open Sans"/>
                  <a:cs typeface="Open Sans"/>
                  <a:sym typeface="Open Sans"/>
                </a:rPr>
                <a:t>Definiciones</a:t>
              </a:r>
            </a:p>
          </p:txBody>
        </p:sp>
        <p:sp>
          <p:nvSpPr>
            <p:cNvPr name="AutoShape 13" id="13"/>
            <p:cNvSpPr/>
            <p:nvPr/>
          </p:nvSpPr>
          <p:spPr>
            <a:xfrm>
              <a:off x="0" y="4722980"/>
              <a:ext cx="8103830" cy="0"/>
            </a:xfrm>
            <a:prstGeom prst="line">
              <a:avLst/>
            </a:prstGeom>
            <a:ln cap="rnd" w="12700">
              <a:solidFill>
                <a:srgbClr val="399D4E"/>
              </a:solidFill>
              <a:prstDash val="solid"/>
              <a:headEnd type="none" len="sm" w="sm"/>
              <a:tailEnd type="none" len="sm" w="sm"/>
            </a:ln>
          </p:spPr>
        </p:sp>
        <p:sp>
          <p:nvSpPr>
            <p:cNvPr name="TextBox 14" id="14"/>
            <p:cNvSpPr txBox="true"/>
            <p:nvPr/>
          </p:nvSpPr>
          <p:spPr>
            <a:xfrm rot="0">
              <a:off x="0" y="5204708"/>
              <a:ext cx="8103830" cy="556683"/>
            </a:xfrm>
            <a:prstGeom prst="rect">
              <a:avLst/>
            </a:prstGeom>
          </p:spPr>
          <p:txBody>
            <a:bodyPr anchor="t" rtlCol="false" tIns="0" lIns="0" bIns="0" rIns="0">
              <a:spAutoFit/>
            </a:bodyPr>
            <a:lstStyle/>
            <a:p>
              <a:pPr algn="l">
                <a:lnSpc>
                  <a:spcPts val="3500"/>
                </a:lnSpc>
              </a:pPr>
              <a:r>
                <a:rPr lang="en-US" sz="2500">
                  <a:solidFill>
                    <a:srgbClr val="2A2A2A"/>
                  </a:solidFill>
                  <a:latin typeface="Open Sans"/>
                  <a:ea typeface="Open Sans"/>
                  <a:cs typeface="Open Sans"/>
                  <a:sym typeface="Open Sans"/>
                </a:rPr>
                <a:t>Ejemplo 1 </a:t>
              </a:r>
            </a:p>
          </p:txBody>
        </p:sp>
        <p:sp>
          <p:nvSpPr>
            <p:cNvPr name="AutoShape 15" id="15"/>
            <p:cNvSpPr/>
            <p:nvPr/>
          </p:nvSpPr>
          <p:spPr>
            <a:xfrm>
              <a:off x="0" y="6295190"/>
              <a:ext cx="8103830" cy="0"/>
            </a:xfrm>
            <a:prstGeom prst="line">
              <a:avLst/>
            </a:prstGeom>
            <a:ln cap="rnd" w="12700">
              <a:solidFill>
                <a:srgbClr val="399D4E"/>
              </a:solidFill>
              <a:prstDash val="solid"/>
              <a:headEnd type="none" len="sm" w="sm"/>
              <a:tailEnd type="none" len="sm" w="sm"/>
            </a:ln>
          </p:spPr>
        </p:sp>
        <p:sp>
          <p:nvSpPr>
            <p:cNvPr name="TextBox 16" id="16"/>
            <p:cNvSpPr txBox="true"/>
            <p:nvPr/>
          </p:nvSpPr>
          <p:spPr>
            <a:xfrm rot="0">
              <a:off x="0" y="6776918"/>
              <a:ext cx="8103830" cy="556683"/>
            </a:xfrm>
            <a:prstGeom prst="rect">
              <a:avLst/>
            </a:prstGeom>
          </p:spPr>
          <p:txBody>
            <a:bodyPr anchor="t" rtlCol="false" tIns="0" lIns="0" bIns="0" rIns="0">
              <a:spAutoFit/>
            </a:bodyPr>
            <a:lstStyle/>
            <a:p>
              <a:pPr algn="l">
                <a:lnSpc>
                  <a:spcPts val="3500"/>
                </a:lnSpc>
              </a:pPr>
              <a:r>
                <a:rPr lang="en-US" sz="2500">
                  <a:solidFill>
                    <a:srgbClr val="2A2A2A"/>
                  </a:solidFill>
                  <a:latin typeface="Open Sans"/>
                  <a:ea typeface="Open Sans"/>
                  <a:cs typeface="Open Sans"/>
                  <a:sym typeface="Open Sans"/>
                </a:rPr>
                <a:t>Ejemplo 2 </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grpSp>
        <p:nvGrpSpPr>
          <p:cNvPr name="Group 2" id="2"/>
          <p:cNvGrpSpPr/>
          <p:nvPr/>
        </p:nvGrpSpPr>
        <p:grpSpPr>
          <a:xfrm rot="0">
            <a:off x="1514475" y="3322628"/>
            <a:ext cx="9238327" cy="3641744"/>
            <a:chOff x="0" y="0"/>
            <a:chExt cx="12317770" cy="4855659"/>
          </a:xfrm>
        </p:grpSpPr>
        <p:sp>
          <p:nvSpPr>
            <p:cNvPr name="TextBox 3" id="3"/>
            <p:cNvSpPr txBox="true"/>
            <p:nvPr/>
          </p:nvSpPr>
          <p:spPr>
            <a:xfrm rot="0">
              <a:off x="0" y="0"/>
              <a:ext cx="12317770" cy="1625600"/>
            </a:xfrm>
            <a:prstGeom prst="rect">
              <a:avLst/>
            </a:prstGeom>
          </p:spPr>
          <p:txBody>
            <a:bodyPr anchor="t" rtlCol="false" tIns="0" lIns="0" bIns="0" rIns="0">
              <a:spAutoFit/>
            </a:bodyPr>
            <a:lstStyle/>
            <a:p>
              <a:pPr algn="l">
                <a:lnSpc>
                  <a:spcPts val="9600"/>
                </a:lnSpc>
              </a:pPr>
              <a:r>
                <a:rPr lang="en-US" sz="8000">
                  <a:solidFill>
                    <a:srgbClr val="2A2A2A"/>
                  </a:solidFill>
                  <a:latin typeface="Open Sans"/>
                  <a:ea typeface="Open Sans"/>
                  <a:cs typeface="Open Sans"/>
                  <a:sym typeface="Open Sans"/>
                </a:rPr>
                <a:t>Referencias </a:t>
              </a:r>
            </a:p>
          </p:txBody>
        </p:sp>
        <p:sp>
          <p:nvSpPr>
            <p:cNvPr name="TextBox 4" id="4"/>
            <p:cNvSpPr txBox="true"/>
            <p:nvPr/>
          </p:nvSpPr>
          <p:spPr>
            <a:xfrm rot="0">
              <a:off x="0" y="2615167"/>
              <a:ext cx="12317770" cy="2103332"/>
            </a:xfrm>
            <a:prstGeom prst="rect">
              <a:avLst/>
            </a:prstGeom>
          </p:spPr>
          <p:txBody>
            <a:bodyPr anchor="t" rtlCol="false" tIns="0" lIns="0" bIns="0" rIns="0">
              <a:spAutoFit/>
            </a:bodyPr>
            <a:lstStyle/>
            <a:p>
              <a:pPr algn="l" marL="496571" indent="-248285" lvl="1">
                <a:lnSpc>
                  <a:spcPts val="3220"/>
                </a:lnSpc>
                <a:buFont typeface="Arial"/>
                <a:buChar char="•"/>
              </a:pPr>
              <a:r>
                <a:rPr lang="en-US" sz="2300">
                  <a:solidFill>
                    <a:srgbClr val="2A2A2A"/>
                  </a:solidFill>
                  <a:latin typeface="Open Sans"/>
                  <a:ea typeface="Open Sans"/>
                  <a:cs typeface="Open Sans"/>
                  <a:sym typeface="Open Sans"/>
                </a:rPr>
                <a:t>Laguna, Manuel; Marklund, Johan. Business Process Modeling, Simulation and Design – </a:t>
              </a:r>
              <a:r>
                <a:rPr lang="en-US" sz="2300">
                  <a:solidFill>
                    <a:srgbClr val="2A2A2A"/>
                  </a:solidFill>
                  <a:latin typeface="Open Sans"/>
                  <a:ea typeface="Open Sans"/>
                  <a:cs typeface="Open Sans"/>
                  <a:sym typeface="Open Sans"/>
                </a:rPr>
                <a:t>3era Edición. CRC Press. 2019</a:t>
              </a:r>
            </a:p>
            <a:p>
              <a:pPr algn="l" marL="496570" indent="-248285" lvl="1">
                <a:lnSpc>
                  <a:spcPts val="3219"/>
                </a:lnSpc>
                <a:buFont typeface="Arial"/>
                <a:buChar char="•"/>
              </a:pPr>
              <a:r>
                <a:rPr lang="en-US" sz="2299">
                  <a:solidFill>
                    <a:srgbClr val="2A2A2A"/>
                  </a:solidFill>
                  <a:latin typeface="Open Sans"/>
                  <a:ea typeface="Open Sans"/>
                  <a:cs typeface="Open Sans"/>
                  <a:sym typeface="Open Sans"/>
                </a:rPr>
                <a:t>Law, Averill M. Simulation Modeling &amp; Analysis – 4ta Edición. McGraw Hill, New York, USA 2007</a:t>
              </a:r>
            </a:p>
          </p:txBody>
        </p:sp>
      </p:grpSp>
      <p:grpSp>
        <p:nvGrpSpPr>
          <p:cNvPr name="Group 5" id="5"/>
          <p:cNvGrpSpPr/>
          <p:nvPr/>
        </p:nvGrpSpPr>
        <p:grpSpPr>
          <a:xfrm rot="0">
            <a:off x="11613450" y="1644074"/>
            <a:ext cx="5325085" cy="6998853"/>
            <a:chOff x="0" y="0"/>
            <a:chExt cx="7100114" cy="9331804"/>
          </a:xfrm>
        </p:grpSpPr>
        <p:sp>
          <p:nvSpPr>
            <p:cNvPr name="Freeform 6" id="6"/>
            <p:cNvSpPr/>
            <p:nvPr/>
          </p:nvSpPr>
          <p:spPr>
            <a:xfrm flipH="false" flipV="false" rot="0">
              <a:off x="0" y="5161799"/>
              <a:ext cx="6929012" cy="4170005"/>
            </a:xfrm>
            <a:custGeom>
              <a:avLst/>
              <a:gdLst/>
              <a:ahLst/>
              <a:cxnLst/>
              <a:rect r="r" b="b" t="t" l="l"/>
              <a:pathLst>
                <a:path h="4170005" w="6929012">
                  <a:moveTo>
                    <a:pt x="0" y="0"/>
                  </a:moveTo>
                  <a:lnTo>
                    <a:pt x="6929012" y="0"/>
                  </a:lnTo>
                  <a:lnTo>
                    <a:pt x="6929012" y="4170005"/>
                  </a:lnTo>
                  <a:lnTo>
                    <a:pt x="0" y="41700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435115" y="0"/>
              <a:ext cx="4664998" cy="6212468"/>
            </a:xfrm>
            <a:custGeom>
              <a:avLst/>
              <a:gdLst/>
              <a:ahLst/>
              <a:cxnLst/>
              <a:rect r="r" b="b" t="t" l="l"/>
              <a:pathLst>
                <a:path h="6212468" w="4664998">
                  <a:moveTo>
                    <a:pt x="0" y="0"/>
                  </a:moveTo>
                  <a:lnTo>
                    <a:pt x="4664999" y="0"/>
                  </a:lnTo>
                  <a:lnTo>
                    <a:pt x="4664999" y="6212468"/>
                  </a:lnTo>
                  <a:lnTo>
                    <a:pt x="0" y="62124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507663"/>
            <a:ext cx="2599435" cy="3371142"/>
          </a:xfrm>
          <a:custGeom>
            <a:avLst/>
            <a:gdLst/>
            <a:ahLst/>
            <a:cxnLst/>
            <a:rect r="r" b="b" t="t" l="l"/>
            <a:pathLst>
              <a:path h="3371142" w="2599435">
                <a:moveTo>
                  <a:pt x="0" y="0"/>
                </a:moveTo>
                <a:lnTo>
                  <a:pt x="2599435" y="0"/>
                </a:lnTo>
                <a:lnTo>
                  <a:pt x="2599435" y="3371143"/>
                </a:lnTo>
                <a:lnTo>
                  <a:pt x="0" y="3371143"/>
                </a:lnTo>
                <a:lnTo>
                  <a:pt x="0" y="0"/>
                </a:lnTo>
                <a:close/>
              </a:path>
            </a:pathLst>
          </a:custGeom>
          <a:blipFill>
            <a:blip r:embed="rId2"/>
            <a:stretch>
              <a:fillRect l="0" t="0" r="0" b="0"/>
            </a:stretch>
          </a:blipFill>
        </p:spPr>
      </p:sp>
      <p:grpSp>
        <p:nvGrpSpPr>
          <p:cNvPr name="Group 3" id="3"/>
          <p:cNvGrpSpPr/>
          <p:nvPr/>
        </p:nvGrpSpPr>
        <p:grpSpPr>
          <a:xfrm rot="0">
            <a:off x="6773554" y="3878806"/>
            <a:ext cx="5088626" cy="2529389"/>
            <a:chOff x="0" y="0"/>
            <a:chExt cx="6784835" cy="3372518"/>
          </a:xfrm>
        </p:grpSpPr>
        <p:sp>
          <p:nvSpPr>
            <p:cNvPr name="TextBox 4" id="4"/>
            <p:cNvSpPr txBox="true"/>
            <p:nvPr/>
          </p:nvSpPr>
          <p:spPr>
            <a:xfrm rot="0">
              <a:off x="0" y="0"/>
              <a:ext cx="6784835" cy="1828800"/>
            </a:xfrm>
            <a:prstGeom prst="rect">
              <a:avLst/>
            </a:prstGeom>
          </p:spPr>
          <p:txBody>
            <a:bodyPr anchor="t" rtlCol="false" tIns="0" lIns="0" bIns="0" rIns="0">
              <a:spAutoFit/>
            </a:bodyPr>
            <a:lstStyle/>
            <a:p>
              <a:pPr algn="l">
                <a:lnSpc>
                  <a:spcPts val="10800"/>
                </a:lnSpc>
              </a:pPr>
              <a:r>
                <a:rPr lang="en-US" sz="9000">
                  <a:solidFill>
                    <a:srgbClr val="2A2A2A"/>
                  </a:solidFill>
                  <a:latin typeface="Open Sans"/>
                  <a:ea typeface="Open Sans"/>
                  <a:cs typeface="Open Sans"/>
                  <a:sym typeface="Open Sans"/>
                </a:rPr>
                <a:t>¿Dudas?</a:t>
              </a:r>
            </a:p>
          </p:txBody>
        </p:sp>
        <p:sp>
          <p:nvSpPr>
            <p:cNvPr name="TextBox 5" id="5"/>
            <p:cNvSpPr txBox="true"/>
            <p:nvPr/>
          </p:nvSpPr>
          <p:spPr>
            <a:xfrm rot="0">
              <a:off x="0" y="2830440"/>
              <a:ext cx="6784835" cy="547158"/>
            </a:xfrm>
            <a:prstGeom prst="rect">
              <a:avLst/>
            </a:prstGeom>
          </p:spPr>
          <p:txBody>
            <a:bodyPr anchor="t" rtlCol="false" tIns="0" lIns="0" bIns="0" rIns="0">
              <a:spAutoFit/>
            </a:bodyPr>
            <a:lstStyle/>
            <a:p>
              <a:pPr algn="l">
                <a:lnSpc>
                  <a:spcPts val="3499"/>
                </a:lnSpc>
              </a:pPr>
            </a:p>
          </p:txBody>
        </p:sp>
      </p:grpSp>
      <p:sp>
        <p:nvSpPr>
          <p:cNvPr name="TextBox 6" id="6"/>
          <p:cNvSpPr txBox="true"/>
          <p:nvPr/>
        </p:nvSpPr>
        <p:spPr>
          <a:xfrm rot="0">
            <a:off x="3503052" y="6667120"/>
            <a:ext cx="11629629" cy="1000125"/>
          </a:xfrm>
          <a:prstGeom prst="rect">
            <a:avLst/>
          </a:prstGeom>
        </p:spPr>
        <p:txBody>
          <a:bodyPr anchor="t" rtlCol="false" tIns="0" lIns="0" bIns="0" rIns="0">
            <a:spAutoFit/>
          </a:bodyPr>
          <a:lstStyle/>
          <a:p>
            <a:pPr algn="ctr">
              <a:lnSpc>
                <a:spcPts val="3912"/>
              </a:lnSpc>
              <a:spcBef>
                <a:spcPct val="0"/>
              </a:spcBef>
            </a:pPr>
            <a:r>
              <a:rPr lang="en-US" sz="3260">
                <a:solidFill>
                  <a:srgbClr val="2A2A2A"/>
                </a:solidFill>
                <a:latin typeface="Open Sans"/>
                <a:ea typeface="Open Sans"/>
                <a:cs typeface="Open Sans"/>
                <a:sym typeface="Open Sans"/>
              </a:rPr>
              <a:t>Recuerda que tenemos nuestro foro semanal donde puedes</a:t>
            </a:r>
          </a:p>
          <a:p>
            <a:pPr algn="ctr">
              <a:lnSpc>
                <a:spcPts val="3912"/>
              </a:lnSpc>
              <a:spcBef>
                <a:spcPct val="0"/>
              </a:spcBef>
            </a:pPr>
            <a:r>
              <a:rPr lang="en-US" sz="3260">
                <a:solidFill>
                  <a:srgbClr val="2A2A2A"/>
                </a:solidFill>
                <a:latin typeface="Open Sans"/>
                <a:ea typeface="Open Sans"/>
                <a:cs typeface="Open Sans"/>
                <a:sym typeface="Open Sans"/>
              </a:rPr>
              <a:t>consultar cualquier duda que te surja en la semana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33550" y="1727086"/>
            <a:ext cx="6590377" cy="2191964"/>
            <a:chOff x="0" y="0"/>
            <a:chExt cx="8787170" cy="2922618"/>
          </a:xfrm>
        </p:grpSpPr>
        <p:sp>
          <p:nvSpPr>
            <p:cNvPr name="TextBox 3" id="3"/>
            <p:cNvSpPr txBox="true"/>
            <p:nvPr/>
          </p:nvSpPr>
          <p:spPr>
            <a:xfrm rot="0">
              <a:off x="0" y="0"/>
              <a:ext cx="8787170" cy="1828800"/>
            </a:xfrm>
            <a:prstGeom prst="rect">
              <a:avLst/>
            </a:prstGeom>
          </p:spPr>
          <p:txBody>
            <a:bodyPr anchor="t" rtlCol="false" tIns="0" lIns="0" bIns="0" rIns="0">
              <a:spAutoFit/>
            </a:bodyPr>
            <a:lstStyle/>
            <a:p>
              <a:pPr algn="l">
                <a:lnSpc>
                  <a:spcPts val="10800"/>
                </a:lnSpc>
              </a:pPr>
              <a:r>
                <a:rPr lang="en-US" sz="9000">
                  <a:solidFill>
                    <a:srgbClr val="2A2A2A"/>
                  </a:solidFill>
                  <a:latin typeface="Open Sans"/>
                  <a:ea typeface="Open Sans"/>
                  <a:cs typeface="Open Sans"/>
                  <a:sym typeface="Open Sans"/>
                </a:rPr>
                <a:t>Agenda</a:t>
              </a:r>
            </a:p>
          </p:txBody>
        </p:sp>
        <p:sp>
          <p:nvSpPr>
            <p:cNvPr name="TextBox 4" id="4"/>
            <p:cNvSpPr txBox="true"/>
            <p:nvPr/>
          </p:nvSpPr>
          <p:spPr>
            <a:xfrm rot="0">
              <a:off x="0" y="2313018"/>
              <a:ext cx="8787170" cy="609600"/>
            </a:xfrm>
            <a:prstGeom prst="rect">
              <a:avLst/>
            </a:prstGeom>
          </p:spPr>
          <p:txBody>
            <a:bodyPr anchor="t" rtlCol="false" tIns="0" lIns="0" bIns="0" rIns="0">
              <a:spAutoFit/>
            </a:bodyPr>
            <a:lstStyle/>
            <a:p>
              <a:pPr algn="l">
                <a:lnSpc>
                  <a:spcPts val="3600"/>
                </a:lnSpc>
              </a:pPr>
              <a:r>
                <a:rPr lang="en-US" sz="3000" b="true">
                  <a:solidFill>
                    <a:srgbClr val="2A2A2A"/>
                  </a:solidFill>
                  <a:latin typeface="Open Sans Bold"/>
                  <a:ea typeface="Open Sans Bold"/>
                  <a:cs typeface="Open Sans Bold"/>
                  <a:sym typeface="Open Sans Bold"/>
                </a:rPr>
                <a:t>Recordatorios</a:t>
              </a:r>
            </a:p>
          </p:txBody>
        </p:sp>
      </p:grpSp>
      <p:sp>
        <p:nvSpPr>
          <p:cNvPr name="Freeform 5" id="5"/>
          <p:cNvSpPr/>
          <p:nvPr/>
        </p:nvSpPr>
        <p:spPr>
          <a:xfrm flipH="false" flipV="false" rot="0">
            <a:off x="1733550" y="4797871"/>
            <a:ext cx="5997460" cy="3762043"/>
          </a:xfrm>
          <a:custGeom>
            <a:avLst/>
            <a:gdLst/>
            <a:ahLst/>
            <a:cxnLst/>
            <a:rect r="r" b="b" t="t" l="l"/>
            <a:pathLst>
              <a:path h="3762043" w="5997460">
                <a:moveTo>
                  <a:pt x="0" y="0"/>
                </a:moveTo>
                <a:lnTo>
                  <a:pt x="5997460" y="0"/>
                </a:lnTo>
                <a:lnTo>
                  <a:pt x="5997460" y="3762043"/>
                </a:lnTo>
                <a:lnTo>
                  <a:pt x="0" y="37620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381327" y="2768993"/>
            <a:ext cx="6077873" cy="5500201"/>
            <a:chOff x="0" y="0"/>
            <a:chExt cx="8103830" cy="7333601"/>
          </a:xfrm>
        </p:grpSpPr>
        <p:sp>
          <p:nvSpPr>
            <p:cNvPr name="AutoShape 7" id="7"/>
            <p:cNvSpPr/>
            <p:nvPr/>
          </p:nvSpPr>
          <p:spPr>
            <a:xfrm>
              <a:off x="0" y="6350"/>
              <a:ext cx="8103830" cy="0"/>
            </a:xfrm>
            <a:prstGeom prst="line">
              <a:avLst/>
            </a:prstGeom>
            <a:ln cap="rnd" w="12700">
              <a:solidFill>
                <a:srgbClr val="399D4E"/>
              </a:solidFill>
              <a:prstDash val="solid"/>
              <a:headEnd type="none" len="sm" w="sm"/>
              <a:tailEnd type="none" len="sm" w="sm"/>
            </a:ln>
          </p:spPr>
        </p:sp>
        <p:sp>
          <p:nvSpPr>
            <p:cNvPr name="TextBox 8" id="8"/>
            <p:cNvSpPr txBox="true"/>
            <p:nvPr/>
          </p:nvSpPr>
          <p:spPr>
            <a:xfrm rot="0">
              <a:off x="0" y="497603"/>
              <a:ext cx="8103830" cy="547158"/>
            </a:xfrm>
            <a:prstGeom prst="rect">
              <a:avLst/>
            </a:prstGeom>
          </p:spPr>
          <p:txBody>
            <a:bodyPr anchor="t" rtlCol="false" tIns="0" lIns="0" bIns="0" rIns="0">
              <a:spAutoFit/>
            </a:bodyPr>
            <a:lstStyle/>
            <a:p>
              <a:pPr algn="l">
                <a:lnSpc>
                  <a:spcPts val="3499"/>
                </a:lnSpc>
              </a:pPr>
              <a:r>
                <a:rPr lang="en-US" sz="2499">
                  <a:solidFill>
                    <a:srgbClr val="2A2A2A"/>
                  </a:solidFill>
                  <a:latin typeface="Open Sans"/>
                  <a:ea typeface="Open Sans"/>
                  <a:cs typeface="Open Sans"/>
                  <a:sym typeface="Open Sans"/>
                </a:rPr>
                <a:t>Combiner</a:t>
              </a:r>
            </a:p>
          </p:txBody>
        </p:sp>
        <p:sp>
          <p:nvSpPr>
            <p:cNvPr name="AutoShape 9" id="9"/>
            <p:cNvSpPr/>
            <p:nvPr/>
          </p:nvSpPr>
          <p:spPr>
            <a:xfrm>
              <a:off x="0" y="1578560"/>
              <a:ext cx="8103830" cy="0"/>
            </a:xfrm>
            <a:prstGeom prst="line">
              <a:avLst/>
            </a:prstGeom>
            <a:ln cap="rnd" w="12700">
              <a:solidFill>
                <a:srgbClr val="399D4E"/>
              </a:solidFill>
              <a:prstDash val="solid"/>
              <a:headEnd type="none" len="sm" w="sm"/>
              <a:tailEnd type="none" len="sm" w="sm"/>
            </a:ln>
          </p:spPr>
        </p:sp>
        <p:sp>
          <p:nvSpPr>
            <p:cNvPr name="TextBox 10" id="10"/>
            <p:cNvSpPr txBox="true"/>
            <p:nvPr/>
          </p:nvSpPr>
          <p:spPr>
            <a:xfrm rot="0">
              <a:off x="0" y="2060288"/>
              <a:ext cx="8103830" cy="556683"/>
            </a:xfrm>
            <a:prstGeom prst="rect">
              <a:avLst/>
            </a:prstGeom>
          </p:spPr>
          <p:txBody>
            <a:bodyPr anchor="t" rtlCol="false" tIns="0" lIns="0" bIns="0" rIns="0">
              <a:spAutoFit/>
            </a:bodyPr>
            <a:lstStyle/>
            <a:p>
              <a:pPr algn="l">
                <a:lnSpc>
                  <a:spcPts val="3500"/>
                </a:lnSpc>
              </a:pPr>
              <a:r>
                <a:rPr lang="en-US" sz="2500">
                  <a:solidFill>
                    <a:srgbClr val="2A2A2A"/>
                  </a:solidFill>
                  <a:latin typeface="Open Sans"/>
                  <a:ea typeface="Open Sans"/>
                  <a:cs typeface="Open Sans"/>
                  <a:sym typeface="Open Sans"/>
                </a:rPr>
                <a:t>Separator</a:t>
              </a:r>
            </a:p>
          </p:txBody>
        </p:sp>
        <p:sp>
          <p:nvSpPr>
            <p:cNvPr name="AutoShape 11" id="11"/>
            <p:cNvSpPr/>
            <p:nvPr/>
          </p:nvSpPr>
          <p:spPr>
            <a:xfrm>
              <a:off x="0" y="3150770"/>
              <a:ext cx="8103830" cy="0"/>
            </a:xfrm>
            <a:prstGeom prst="line">
              <a:avLst/>
            </a:prstGeom>
            <a:ln cap="rnd" w="12700">
              <a:solidFill>
                <a:srgbClr val="399D4E"/>
              </a:solidFill>
              <a:prstDash val="solid"/>
              <a:headEnd type="none" len="sm" w="sm"/>
              <a:tailEnd type="none" len="sm" w="sm"/>
            </a:ln>
          </p:spPr>
        </p:sp>
        <p:sp>
          <p:nvSpPr>
            <p:cNvPr name="TextBox 12" id="12"/>
            <p:cNvSpPr txBox="true"/>
            <p:nvPr/>
          </p:nvSpPr>
          <p:spPr>
            <a:xfrm rot="0">
              <a:off x="0" y="3632498"/>
              <a:ext cx="8103830" cy="556683"/>
            </a:xfrm>
            <a:prstGeom prst="rect">
              <a:avLst/>
            </a:prstGeom>
          </p:spPr>
          <p:txBody>
            <a:bodyPr anchor="t" rtlCol="false" tIns="0" lIns="0" bIns="0" rIns="0">
              <a:spAutoFit/>
            </a:bodyPr>
            <a:lstStyle/>
            <a:p>
              <a:pPr algn="l">
                <a:lnSpc>
                  <a:spcPts val="3500"/>
                </a:lnSpc>
              </a:pPr>
              <a:r>
                <a:rPr lang="en-US" sz="2500">
                  <a:solidFill>
                    <a:srgbClr val="2A2A2A"/>
                  </a:solidFill>
                  <a:latin typeface="Open Sans"/>
                  <a:ea typeface="Open Sans"/>
                  <a:cs typeface="Open Sans"/>
                  <a:sym typeface="Open Sans"/>
                </a:rPr>
                <a:t>Corto 1</a:t>
              </a:r>
            </a:p>
          </p:txBody>
        </p:sp>
        <p:sp>
          <p:nvSpPr>
            <p:cNvPr name="AutoShape 13" id="13"/>
            <p:cNvSpPr/>
            <p:nvPr/>
          </p:nvSpPr>
          <p:spPr>
            <a:xfrm>
              <a:off x="0" y="4722980"/>
              <a:ext cx="8103830" cy="0"/>
            </a:xfrm>
            <a:prstGeom prst="line">
              <a:avLst/>
            </a:prstGeom>
            <a:ln cap="rnd" w="12700">
              <a:solidFill>
                <a:srgbClr val="399D4E"/>
              </a:solidFill>
              <a:prstDash val="solid"/>
              <a:headEnd type="none" len="sm" w="sm"/>
              <a:tailEnd type="none" len="sm" w="sm"/>
            </a:ln>
          </p:spPr>
        </p:sp>
        <p:sp>
          <p:nvSpPr>
            <p:cNvPr name="TextBox 14" id="14"/>
            <p:cNvSpPr txBox="true"/>
            <p:nvPr/>
          </p:nvSpPr>
          <p:spPr>
            <a:xfrm rot="0">
              <a:off x="0" y="5204708"/>
              <a:ext cx="8103830" cy="556683"/>
            </a:xfrm>
            <a:prstGeom prst="rect">
              <a:avLst/>
            </a:prstGeom>
          </p:spPr>
          <p:txBody>
            <a:bodyPr anchor="t" rtlCol="false" tIns="0" lIns="0" bIns="0" rIns="0">
              <a:spAutoFit/>
            </a:bodyPr>
            <a:lstStyle/>
            <a:p>
              <a:pPr algn="l">
                <a:lnSpc>
                  <a:spcPts val="3500"/>
                </a:lnSpc>
              </a:pPr>
              <a:r>
                <a:rPr lang="en-US" sz="2500">
                  <a:solidFill>
                    <a:srgbClr val="2A2A2A"/>
                  </a:solidFill>
                  <a:latin typeface="Open Sans"/>
                  <a:ea typeface="Open Sans"/>
                  <a:cs typeface="Open Sans"/>
                  <a:sym typeface="Open Sans"/>
                </a:rPr>
                <a:t>Tarea #2</a:t>
              </a:r>
            </a:p>
          </p:txBody>
        </p:sp>
        <p:sp>
          <p:nvSpPr>
            <p:cNvPr name="AutoShape 15" id="15"/>
            <p:cNvSpPr/>
            <p:nvPr/>
          </p:nvSpPr>
          <p:spPr>
            <a:xfrm>
              <a:off x="0" y="6295190"/>
              <a:ext cx="8103830" cy="0"/>
            </a:xfrm>
            <a:prstGeom prst="line">
              <a:avLst/>
            </a:prstGeom>
            <a:ln cap="rnd" w="12700">
              <a:solidFill>
                <a:srgbClr val="399D4E"/>
              </a:solidFill>
              <a:prstDash val="solid"/>
              <a:headEnd type="none" len="sm" w="sm"/>
              <a:tailEnd type="none" len="sm" w="sm"/>
            </a:ln>
          </p:spPr>
        </p:sp>
        <p:sp>
          <p:nvSpPr>
            <p:cNvPr name="TextBox 16" id="16"/>
            <p:cNvSpPr txBox="true"/>
            <p:nvPr/>
          </p:nvSpPr>
          <p:spPr>
            <a:xfrm rot="0">
              <a:off x="0" y="6776918"/>
              <a:ext cx="8103830" cy="556683"/>
            </a:xfrm>
            <a:prstGeom prst="rect">
              <a:avLst/>
            </a:prstGeom>
          </p:spPr>
          <p:txBody>
            <a:bodyPr anchor="t" rtlCol="false" tIns="0" lIns="0" bIns="0" rIns="0">
              <a:spAutoFit/>
            </a:bodyPr>
            <a:lstStyle/>
            <a:p>
              <a:pPr algn="l">
                <a:lnSpc>
                  <a:spcPts val="3500"/>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grpSp>
        <p:nvGrpSpPr>
          <p:cNvPr name="Group 2" id="2"/>
          <p:cNvGrpSpPr/>
          <p:nvPr/>
        </p:nvGrpSpPr>
        <p:grpSpPr>
          <a:xfrm rot="0">
            <a:off x="1514475" y="3518843"/>
            <a:ext cx="9238327" cy="3249314"/>
            <a:chOff x="0" y="0"/>
            <a:chExt cx="12317770" cy="4332419"/>
          </a:xfrm>
        </p:grpSpPr>
        <p:sp>
          <p:nvSpPr>
            <p:cNvPr name="TextBox 3" id="3"/>
            <p:cNvSpPr txBox="true"/>
            <p:nvPr/>
          </p:nvSpPr>
          <p:spPr>
            <a:xfrm rot="0">
              <a:off x="0" y="0"/>
              <a:ext cx="12317770" cy="1625600"/>
            </a:xfrm>
            <a:prstGeom prst="rect">
              <a:avLst/>
            </a:prstGeom>
          </p:spPr>
          <p:txBody>
            <a:bodyPr anchor="t" rtlCol="false" tIns="0" lIns="0" bIns="0" rIns="0">
              <a:spAutoFit/>
            </a:bodyPr>
            <a:lstStyle/>
            <a:p>
              <a:pPr algn="l">
                <a:lnSpc>
                  <a:spcPts val="9600"/>
                </a:lnSpc>
              </a:pPr>
              <a:r>
                <a:rPr lang="en-US" sz="8000">
                  <a:solidFill>
                    <a:srgbClr val="2A2A2A"/>
                  </a:solidFill>
                  <a:latin typeface="Open Sans"/>
                  <a:ea typeface="Open Sans"/>
                  <a:cs typeface="Open Sans"/>
                  <a:sym typeface="Open Sans"/>
                </a:rPr>
                <a:t>Video de la semana</a:t>
              </a:r>
            </a:p>
          </p:txBody>
        </p:sp>
        <p:sp>
          <p:nvSpPr>
            <p:cNvPr name="TextBox 4" id="4"/>
            <p:cNvSpPr txBox="true"/>
            <p:nvPr/>
          </p:nvSpPr>
          <p:spPr>
            <a:xfrm rot="0">
              <a:off x="0" y="2596117"/>
              <a:ext cx="12317770" cy="1599142"/>
            </a:xfrm>
            <a:prstGeom prst="rect">
              <a:avLst/>
            </a:prstGeom>
          </p:spPr>
          <p:txBody>
            <a:bodyPr anchor="t" rtlCol="false" tIns="0" lIns="0" bIns="0" rIns="0">
              <a:spAutoFit/>
            </a:bodyPr>
            <a:lstStyle/>
            <a:p>
              <a:pPr algn="ctr">
                <a:lnSpc>
                  <a:spcPts val="4900"/>
                </a:lnSpc>
              </a:pPr>
              <a:r>
                <a:rPr lang="en-US" sz="3500">
                  <a:solidFill>
                    <a:srgbClr val="2A2A2A"/>
                  </a:solidFill>
                  <a:latin typeface="Open Sans"/>
                  <a:ea typeface="Open Sans"/>
                  <a:cs typeface="Open Sans"/>
                  <a:sym typeface="Open Sans"/>
                </a:rPr>
                <a:t>https://www.youtube.com/watch?v=mb3JrxuCoBM</a:t>
              </a:r>
            </a:p>
          </p:txBody>
        </p:sp>
      </p:grpSp>
      <p:grpSp>
        <p:nvGrpSpPr>
          <p:cNvPr name="Group 5" id="5"/>
          <p:cNvGrpSpPr/>
          <p:nvPr/>
        </p:nvGrpSpPr>
        <p:grpSpPr>
          <a:xfrm rot="0">
            <a:off x="11613450" y="1644074"/>
            <a:ext cx="5325085" cy="6998853"/>
            <a:chOff x="0" y="0"/>
            <a:chExt cx="7100114" cy="9331804"/>
          </a:xfrm>
        </p:grpSpPr>
        <p:sp>
          <p:nvSpPr>
            <p:cNvPr name="Freeform 6" id="6"/>
            <p:cNvSpPr/>
            <p:nvPr/>
          </p:nvSpPr>
          <p:spPr>
            <a:xfrm flipH="false" flipV="false" rot="0">
              <a:off x="0" y="5161799"/>
              <a:ext cx="6929012" cy="4170005"/>
            </a:xfrm>
            <a:custGeom>
              <a:avLst/>
              <a:gdLst/>
              <a:ahLst/>
              <a:cxnLst/>
              <a:rect r="r" b="b" t="t" l="l"/>
              <a:pathLst>
                <a:path h="4170005" w="6929012">
                  <a:moveTo>
                    <a:pt x="0" y="0"/>
                  </a:moveTo>
                  <a:lnTo>
                    <a:pt x="6929012" y="0"/>
                  </a:lnTo>
                  <a:lnTo>
                    <a:pt x="6929012" y="4170005"/>
                  </a:lnTo>
                  <a:lnTo>
                    <a:pt x="0" y="41700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435115" y="0"/>
              <a:ext cx="4664998" cy="6212468"/>
            </a:xfrm>
            <a:custGeom>
              <a:avLst/>
              <a:gdLst/>
              <a:ahLst/>
              <a:cxnLst/>
              <a:rect r="r" b="b" t="t" l="l"/>
              <a:pathLst>
                <a:path h="6212468" w="4664998">
                  <a:moveTo>
                    <a:pt x="0" y="0"/>
                  </a:moveTo>
                  <a:lnTo>
                    <a:pt x="4664999" y="0"/>
                  </a:lnTo>
                  <a:lnTo>
                    <a:pt x="4664999" y="6212468"/>
                  </a:lnTo>
                  <a:lnTo>
                    <a:pt x="0" y="62124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sp>
        <p:nvSpPr>
          <p:cNvPr name="Freeform 2" id="2"/>
          <p:cNvSpPr/>
          <p:nvPr/>
        </p:nvSpPr>
        <p:spPr>
          <a:xfrm flipH="false" flipV="false" rot="0">
            <a:off x="1446536" y="2955982"/>
            <a:ext cx="7697464" cy="3444615"/>
          </a:xfrm>
          <a:custGeom>
            <a:avLst/>
            <a:gdLst/>
            <a:ahLst/>
            <a:cxnLst/>
            <a:rect r="r" b="b" t="t" l="l"/>
            <a:pathLst>
              <a:path h="3444615" w="7697464">
                <a:moveTo>
                  <a:pt x="0" y="0"/>
                </a:moveTo>
                <a:lnTo>
                  <a:pt x="7697464" y="0"/>
                </a:lnTo>
                <a:lnTo>
                  <a:pt x="7697464" y="3444616"/>
                </a:lnTo>
                <a:lnTo>
                  <a:pt x="0" y="3444616"/>
                </a:lnTo>
                <a:lnTo>
                  <a:pt x="0" y="0"/>
                </a:lnTo>
                <a:close/>
              </a:path>
            </a:pathLst>
          </a:custGeom>
          <a:blipFill>
            <a:blip r:embed="rId2"/>
            <a:stretch>
              <a:fillRect l="0" t="0" r="0" b="0"/>
            </a:stretch>
          </a:blipFill>
        </p:spPr>
      </p:sp>
      <p:sp>
        <p:nvSpPr>
          <p:cNvPr name="Freeform 3" id="3"/>
          <p:cNvSpPr/>
          <p:nvPr/>
        </p:nvSpPr>
        <p:spPr>
          <a:xfrm flipH="false" flipV="false" rot="0">
            <a:off x="10487759" y="2955982"/>
            <a:ext cx="5597289" cy="6123452"/>
          </a:xfrm>
          <a:custGeom>
            <a:avLst/>
            <a:gdLst/>
            <a:ahLst/>
            <a:cxnLst/>
            <a:rect r="r" b="b" t="t" l="l"/>
            <a:pathLst>
              <a:path h="6123452" w="5597289">
                <a:moveTo>
                  <a:pt x="0" y="0"/>
                </a:moveTo>
                <a:lnTo>
                  <a:pt x="5597289" y="0"/>
                </a:lnTo>
                <a:lnTo>
                  <a:pt x="5597289" y="6123453"/>
                </a:lnTo>
                <a:lnTo>
                  <a:pt x="0" y="6123453"/>
                </a:lnTo>
                <a:lnTo>
                  <a:pt x="0" y="0"/>
                </a:lnTo>
                <a:close/>
              </a:path>
            </a:pathLst>
          </a:custGeom>
          <a:blipFill>
            <a:blip r:embed="rId3"/>
            <a:stretch>
              <a:fillRect l="0" t="0" r="0" b="0"/>
            </a:stretch>
          </a:blipFill>
        </p:spPr>
      </p:sp>
      <p:sp>
        <p:nvSpPr>
          <p:cNvPr name="TextBox 4" id="4"/>
          <p:cNvSpPr txBox="true"/>
          <p:nvPr/>
        </p:nvSpPr>
        <p:spPr>
          <a:xfrm rot="0">
            <a:off x="2641440" y="716238"/>
            <a:ext cx="12680694" cy="1219200"/>
          </a:xfrm>
          <a:prstGeom prst="rect">
            <a:avLst/>
          </a:prstGeom>
        </p:spPr>
        <p:txBody>
          <a:bodyPr anchor="t" rtlCol="false" tIns="0" lIns="0" bIns="0" rIns="0">
            <a:spAutoFit/>
          </a:bodyPr>
          <a:lstStyle/>
          <a:p>
            <a:pPr algn="ctr">
              <a:lnSpc>
                <a:spcPts val="9600"/>
              </a:lnSpc>
            </a:pPr>
            <a:r>
              <a:rPr lang="en-US" sz="8000">
                <a:solidFill>
                  <a:srgbClr val="2A2A2A"/>
                </a:solidFill>
                <a:latin typeface="Open Sans"/>
                <a:ea typeface="Open Sans"/>
                <a:cs typeface="Open Sans"/>
                <a:sym typeface="Open Sans"/>
              </a:rPr>
              <a:t>Procesos y Definiciones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82831" y="1851795"/>
            <a:ext cx="15548713" cy="2113281"/>
          </a:xfrm>
          <a:prstGeom prst="rect">
            <a:avLst/>
          </a:prstGeom>
        </p:spPr>
        <p:txBody>
          <a:bodyPr anchor="t" rtlCol="false" tIns="0" lIns="0" bIns="0" rIns="0">
            <a:spAutoFit/>
          </a:bodyPr>
          <a:lstStyle/>
          <a:p>
            <a:pPr algn="just">
              <a:lnSpc>
                <a:spcPts val="4269"/>
              </a:lnSpc>
            </a:pPr>
            <a:r>
              <a:rPr lang="en-US" sz="3049">
                <a:solidFill>
                  <a:srgbClr val="2A2A2A"/>
                </a:solidFill>
                <a:latin typeface="Open Sans"/>
                <a:ea typeface="Open Sans"/>
                <a:cs typeface="Open Sans"/>
                <a:sym typeface="Open Sans"/>
              </a:rPr>
              <a:t>Este </a:t>
            </a:r>
            <a:r>
              <a:rPr lang="en-US" sz="3049">
                <a:solidFill>
                  <a:srgbClr val="2A2A2A"/>
                </a:solidFill>
                <a:latin typeface="Open Sans"/>
                <a:ea typeface="Open Sans"/>
                <a:cs typeface="Open Sans"/>
                <a:sym typeface="Open Sans"/>
              </a:rPr>
              <a:t>objeto permite crear grupos de entidades y asociarlos a una entidad representativa. Las entidades que se desean agrupar se denominan miembros, y la entidad representativa se conoce como entidad padre. Al grupo de entidades miembro se le llama Batch. </a:t>
            </a:r>
          </a:p>
        </p:txBody>
      </p:sp>
      <p:sp>
        <p:nvSpPr>
          <p:cNvPr name="AutoShape 3" id="3"/>
          <p:cNvSpPr/>
          <p:nvPr/>
        </p:nvSpPr>
        <p:spPr>
          <a:xfrm rot="0">
            <a:off x="17560817" y="0"/>
            <a:ext cx="6896061" cy="10287000"/>
          </a:xfrm>
          <a:prstGeom prst="rect">
            <a:avLst/>
          </a:prstGeom>
          <a:solidFill>
            <a:srgbClr val="399D4E"/>
          </a:solidFill>
        </p:spPr>
      </p:sp>
      <p:sp>
        <p:nvSpPr>
          <p:cNvPr name="AutoShape 4" id="4"/>
          <p:cNvSpPr/>
          <p:nvPr/>
        </p:nvSpPr>
        <p:spPr>
          <a:xfrm rot="0">
            <a:off x="-30423480" y="0"/>
            <a:ext cx="31177040" cy="10287000"/>
          </a:xfrm>
          <a:prstGeom prst="rect">
            <a:avLst/>
          </a:prstGeom>
          <a:solidFill>
            <a:srgbClr val="399D4E"/>
          </a:solidFill>
        </p:spPr>
      </p:sp>
      <p:sp>
        <p:nvSpPr>
          <p:cNvPr name="Freeform 5" id="5"/>
          <p:cNvSpPr/>
          <p:nvPr/>
        </p:nvSpPr>
        <p:spPr>
          <a:xfrm flipH="false" flipV="false" rot="0">
            <a:off x="9251021" y="5143500"/>
            <a:ext cx="7765696" cy="2912136"/>
          </a:xfrm>
          <a:custGeom>
            <a:avLst/>
            <a:gdLst/>
            <a:ahLst/>
            <a:cxnLst/>
            <a:rect r="r" b="b" t="t" l="l"/>
            <a:pathLst>
              <a:path h="2912136" w="7765696">
                <a:moveTo>
                  <a:pt x="0" y="0"/>
                </a:moveTo>
                <a:lnTo>
                  <a:pt x="7765697" y="0"/>
                </a:lnTo>
                <a:lnTo>
                  <a:pt x="7765697" y="2912136"/>
                </a:lnTo>
                <a:lnTo>
                  <a:pt x="0" y="2912136"/>
                </a:lnTo>
                <a:lnTo>
                  <a:pt x="0" y="0"/>
                </a:lnTo>
                <a:close/>
              </a:path>
            </a:pathLst>
          </a:custGeom>
          <a:blipFill>
            <a:blip r:embed="rId2"/>
            <a:stretch>
              <a:fillRect l="0" t="0" r="0" b="0"/>
            </a:stretch>
          </a:blipFill>
        </p:spPr>
      </p:sp>
      <p:sp>
        <p:nvSpPr>
          <p:cNvPr name="TextBox 6" id="6"/>
          <p:cNvSpPr txBox="true"/>
          <p:nvPr/>
        </p:nvSpPr>
        <p:spPr>
          <a:xfrm rot="0">
            <a:off x="1442940" y="256547"/>
            <a:ext cx="8677275" cy="1104900"/>
          </a:xfrm>
          <a:prstGeom prst="rect">
            <a:avLst/>
          </a:prstGeom>
        </p:spPr>
        <p:txBody>
          <a:bodyPr anchor="t" rtlCol="false" tIns="0" lIns="0" bIns="0" rIns="0">
            <a:spAutoFit/>
          </a:bodyPr>
          <a:lstStyle/>
          <a:p>
            <a:pPr algn="l">
              <a:lnSpc>
                <a:spcPts val="8790"/>
              </a:lnSpc>
            </a:pPr>
            <a:r>
              <a:rPr lang="en-US" sz="7325">
                <a:solidFill>
                  <a:srgbClr val="2A2A2A"/>
                </a:solidFill>
                <a:latin typeface="Open Sans"/>
                <a:ea typeface="Open Sans"/>
                <a:cs typeface="Open Sans"/>
                <a:sym typeface="Open Sans"/>
              </a:rPr>
              <a:t>Combiner </a:t>
            </a:r>
          </a:p>
        </p:txBody>
      </p:sp>
      <p:sp>
        <p:nvSpPr>
          <p:cNvPr name="TextBox 7" id="7"/>
          <p:cNvSpPr txBox="true"/>
          <p:nvPr/>
        </p:nvSpPr>
        <p:spPr>
          <a:xfrm rot="0">
            <a:off x="1382520" y="3185816"/>
            <a:ext cx="7239540" cy="6380481"/>
          </a:xfrm>
          <a:prstGeom prst="rect">
            <a:avLst/>
          </a:prstGeom>
        </p:spPr>
        <p:txBody>
          <a:bodyPr anchor="t" rtlCol="false" tIns="0" lIns="0" bIns="0" rIns="0">
            <a:spAutoFit/>
          </a:bodyPr>
          <a:lstStyle/>
          <a:p>
            <a:pPr algn="just">
              <a:lnSpc>
                <a:spcPts val="4269"/>
              </a:lnSpc>
            </a:pPr>
          </a:p>
          <a:p>
            <a:pPr algn="just">
              <a:lnSpc>
                <a:spcPts val="4269"/>
              </a:lnSpc>
            </a:pPr>
          </a:p>
          <a:p>
            <a:pPr algn="just">
              <a:lnSpc>
                <a:spcPts val="4269"/>
              </a:lnSpc>
            </a:pPr>
            <a:r>
              <a:rPr lang="en-US" sz="3049">
                <a:solidFill>
                  <a:srgbClr val="2A2A2A"/>
                </a:solidFill>
                <a:latin typeface="Open Sans"/>
                <a:ea typeface="Open Sans"/>
                <a:cs typeface="Open Sans"/>
                <a:sym typeface="Open Sans"/>
              </a:rPr>
              <a:t>El objeto cuenta con dos nodos de entrada y uno de salida. El primer nodo de entrada recibe a las entidades padre, y el segundo a las entidades miembro. Cada grupo está compuesto por una sola entidad padre, y la cantidad de entidades miembro se define en la propiedad Batch Quantity.</a:t>
            </a:r>
          </a:p>
          <a:p>
            <a:pPr algn="just">
              <a:lnSpc>
                <a:spcPts val="4269"/>
              </a:lnSpc>
            </a:pPr>
          </a:p>
          <a:p>
            <a:pPr algn="l">
              <a:lnSpc>
                <a:spcPts val="426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560817"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Freeform 4" id="4"/>
          <p:cNvSpPr/>
          <p:nvPr/>
        </p:nvSpPr>
        <p:spPr>
          <a:xfrm flipH="false" flipV="false" rot="0">
            <a:off x="11153872" y="1434548"/>
            <a:ext cx="5644848" cy="8006876"/>
          </a:xfrm>
          <a:custGeom>
            <a:avLst/>
            <a:gdLst/>
            <a:ahLst/>
            <a:cxnLst/>
            <a:rect r="r" b="b" t="t" l="l"/>
            <a:pathLst>
              <a:path h="8006876" w="5644848">
                <a:moveTo>
                  <a:pt x="0" y="0"/>
                </a:moveTo>
                <a:lnTo>
                  <a:pt x="5644848" y="0"/>
                </a:lnTo>
                <a:lnTo>
                  <a:pt x="5644848" y="8006876"/>
                </a:lnTo>
                <a:lnTo>
                  <a:pt x="0" y="8006876"/>
                </a:lnTo>
                <a:lnTo>
                  <a:pt x="0" y="0"/>
                </a:lnTo>
                <a:close/>
              </a:path>
            </a:pathLst>
          </a:custGeom>
          <a:blipFill>
            <a:blip r:embed="rId2"/>
            <a:stretch>
              <a:fillRect l="0" t="0" r="0" b="0"/>
            </a:stretch>
          </a:blipFill>
        </p:spPr>
      </p:sp>
      <p:sp>
        <p:nvSpPr>
          <p:cNvPr name="TextBox 5" id="5"/>
          <p:cNvSpPr txBox="true"/>
          <p:nvPr/>
        </p:nvSpPr>
        <p:spPr>
          <a:xfrm rot="0">
            <a:off x="3416674" y="329648"/>
            <a:ext cx="8677275" cy="1104900"/>
          </a:xfrm>
          <a:prstGeom prst="rect">
            <a:avLst/>
          </a:prstGeom>
        </p:spPr>
        <p:txBody>
          <a:bodyPr anchor="t" rtlCol="false" tIns="0" lIns="0" bIns="0" rIns="0">
            <a:spAutoFit/>
          </a:bodyPr>
          <a:lstStyle/>
          <a:p>
            <a:pPr algn="l">
              <a:lnSpc>
                <a:spcPts val="8790"/>
              </a:lnSpc>
            </a:pPr>
            <a:r>
              <a:rPr lang="en-US" sz="7325">
                <a:solidFill>
                  <a:srgbClr val="2A2A2A"/>
                </a:solidFill>
                <a:latin typeface="Open Sans"/>
                <a:ea typeface="Open Sans"/>
                <a:cs typeface="Open Sans"/>
                <a:sym typeface="Open Sans"/>
              </a:rPr>
              <a:t>Combiner </a:t>
            </a:r>
          </a:p>
        </p:txBody>
      </p:sp>
      <p:sp>
        <p:nvSpPr>
          <p:cNvPr name="TextBox 6" id="6"/>
          <p:cNvSpPr txBox="true"/>
          <p:nvPr/>
        </p:nvSpPr>
        <p:spPr>
          <a:xfrm rot="0">
            <a:off x="1028700" y="1277619"/>
            <a:ext cx="9363075" cy="8514081"/>
          </a:xfrm>
          <a:prstGeom prst="rect">
            <a:avLst/>
          </a:prstGeom>
        </p:spPr>
        <p:txBody>
          <a:bodyPr anchor="t" rtlCol="false" tIns="0" lIns="0" bIns="0" rIns="0">
            <a:spAutoFit/>
          </a:bodyPr>
          <a:lstStyle/>
          <a:p>
            <a:pPr algn="just">
              <a:lnSpc>
                <a:spcPts val="4269"/>
              </a:lnSpc>
            </a:pPr>
          </a:p>
          <a:p>
            <a:pPr algn="just">
              <a:lnSpc>
                <a:spcPts val="4269"/>
              </a:lnSpc>
            </a:pPr>
          </a:p>
          <a:p>
            <a:pPr algn="just" marL="658491" indent="-329245" lvl="1">
              <a:lnSpc>
                <a:spcPts val="4269"/>
              </a:lnSpc>
              <a:buFont typeface="Arial"/>
              <a:buChar char="•"/>
            </a:pPr>
            <a:r>
              <a:rPr lang="en-US" sz="3049">
                <a:solidFill>
                  <a:srgbClr val="2A2A2A"/>
                </a:solidFill>
                <a:latin typeface="Open Sans"/>
                <a:ea typeface="Open Sans"/>
                <a:cs typeface="Open Sans"/>
                <a:sym typeface="Open Sans"/>
              </a:rPr>
              <a:t>Ba</a:t>
            </a:r>
            <a:r>
              <a:rPr lang="en-US" sz="3049">
                <a:solidFill>
                  <a:srgbClr val="2A2A2A"/>
                </a:solidFill>
                <a:latin typeface="Open Sans"/>
                <a:ea typeface="Open Sans"/>
                <a:cs typeface="Open Sans"/>
                <a:sym typeface="Open Sans"/>
              </a:rPr>
              <a:t>tch Quantity: Define el tamaño del lote o grupo a crear, es decir, la cantidad de entidades miembro que formarán parte del grupo.</a:t>
            </a:r>
          </a:p>
          <a:p>
            <a:pPr algn="just">
              <a:lnSpc>
                <a:spcPts val="4269"/>
              </a:lnSpc>
            </a:pPr>
          </a:p>
          <a:p>
            <a:pPr algn="just" marL="658491" indent="-329245" lvl="1">
              <a:lnSpc>
                <a:spcPts val="4269"/>
              </a:lnSpc>
              <a:buFont typeface="Arial"/>
              <a:buChar char="•"/>
            </a:pPr>
            <a:r>
              <a:rPr lang="en-US" sz="3049">
                <a:solidFill>
                  <a:srgbClr val="2A2A2A"/>
                </a:solidFill>
                <a:latin typeface="Open Sans"/>
                <a:ea typeface="Open Sans"/>
                <a:cs typeface="Open Sans"/>
                <a:sym typeface="Open Sans"/>
              </a:rPr>
              <a:t>Matching Rule: Es la regla utilizada para comparar las entidades que llegan al objeto, con el fin de agrupar solo aquellas que cumplan ciertos criterios.</a:t>
            </a:r>
          </a:p>
          <a:p>
            <a:pPr algn="just">
              <a:lnSpc>
                <a:spcPts val="4269"/>
              </a:lnSpc>
            </a:pPr>
          </a:p>
          <a:p>
            <a:pPr algn="just" marL="658491" indent="-329245" lvl="1">
              <a:lnSpc>
                <a:spcPts val="4269"/>
              </a:lnSpc>
              <a:buFont typeface="Arial"/>
              <a:buChar char="•"/>
            </a:pPr>
            <a:r>
              <a:rPr lang="en-US" sz="3049">
                <a:solidFill>
                  <a:srgbClr val="2A2A2A"/>
                </a:solidFill>
                <a:latin typeface="Open Sans"/>
                <a:ea typeface="Open Sans"/>
                <a:cs typeface="Open Sans"/>
                <a:sym typeface="Open Sans"/>
              </a:rPr>
              <a:t>Batch Quantities (More): Permite definir entidades miembro adicionales que deben recopilarse y adjuntarse a una entidad padre.</a:t>
            </a:r>
          </a:p>
          <a:p>
            <a:pPr algn="just">
              <a:lnSpc>
                <a:spcPts val="4269"/>
              </a:lnSpc>
            </a:pPr>
          </a:p>
          <a:p>
            <a:pPr algn="l">
              <a:lnSpc>
                <a:spcPts val="426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560817"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Freeform 4" id="4"/>
          <p:cNvSpPr/>
          <p:nvPr/>
        </p:nvSpPr>
        <p:spPr>
          <a:xfrm flipH="false" flipV="false" rot="0">
            <a:off x="11071842" y="3480700"/>
            <a:ext cx="5808907" cy="3325599"/>
          </a:xfrm>
          <a:custGeom>
            <a:avLst/>
            <a:gdLst/>
            <a:ahLst/>
            <a:cxnLst/>
            <a:rect r="r" b="b" t="t" l="l"/>
            <a:pathLst>
              <a:path h="3325599" w="5808907">
                <a:moveTo>
                  <a:pt x="0" y="0"/>
                </a:moveTo>
                <a:lnTo>
                  <a:pt x="5808907" y="0"/>
                </a:lnTo>
                <a:lnTo>
                  <a:pt x="5808907" y="3325600"/>
                </a:lnTo>
                <a:lnTo>
                  <a:pt x="0" y="3325600"/>
                </a:lnTo>
                <a:lnTo>
                  <a:pt x="0" y="0"/>
                </a:lnTo>
                <a:close/>
              </a:path>
            </a:pathLst>
          </a:custGeom>
          <a:blipFill>
            <a:blip r:embed="rId2"/>
            <a:stretch>
              <a:fillRect l="0" t="0" r="0" b="0"/>
            </a:stretch>
          </a:blipFill>
        </p:spPr>
      </p:sp>
      <p:sp>
        <p:nvSpPr>
          <p:cNvPr name="TextBox 5" id="5"/>
          <p:cNvSpPr txBox="true"/>
          <p:nvPr/>
        </p:nvSpPr>
        <p:spPr>
          <a:xfrm rot="0">
            <a:off x="3416674" y="329648"/>
            <a:ext cx="8677275" cy="1104900"/>
          </a:xfrm>
          <a:prstGeom prst="rect">
            <a:avLst/>
          </a:prstGeom>
        </p:spPr>
        <p:txBody>
          <a:bodyPr anchor="t" rtlCol="false" tIns="0" lIns="0" bIns="0" rIns="0">
            <a:spAutoFit/>
          </a:bodyPr>
          <a:lstStyle/>
          <a:p>
            <a:pPr algn="l">
              <a:lnSpc>
                <a:spcPts val="8790"/>
              </a:lnSpc>
            </a:pPr>
            <a:r>
              <a:rPr lang="en-US" sz="7325">
                <a:solidFill>
                  <a:srgbClr val="2A2A2A"/>
                </a:solidFill>
                <a:latin typeface="Open Sans"/>
                <a:ea typeface="Open Sans"/>
                <a:cs typeface="Open Sans"/>
                <a:sym typeface="Open Sans"/>
              </a:rPr>
              <a:t>Combiner </a:t>
            </a:r>
          </a:p>
        </p:txBody>
      </p:sp>
      <p:sp>
        <p:nvSpPr>
          <p:cNvPr name="TextBox 6" id="6"/>
          <p:cNvSpPr txBox="true"/>
          <p:nvPr/>
        </p:nvSpPr>
        <p:spPr>
          <a:xfrm rot="0">
            <a:off x="1028700" y="2344419"/>
            <a:ext cx="9363075" cy="6380481"/>
          </a:xfrm>
          <a:prstGeom prst="rect">
            <a:avLst/>
          </a:prstGeom>
        </p:spPr>
        <p:txBody>
          <a:bodyPr anchor="t" rtlCol="false" tIns="0" lIns="0" bIns="0" rIns="0">
            <a:spAutoFit/>
          </a:bodyPr>
          <a:lstStyle/>
          <a:p>
            <a:pPr algn="just" marL="658491" indent="-329245" lvl="1">
              <a:lnSpc>
                <a:spcPts val="4269"/>
              </a:lnSpc>
              <a:buFont typeface="Arial"/>
              <a:buChar char="•"/>
            </a:pPr>
            <a:r>
              <a:rPr lang="en-US" sz="3049">
                <a:solidFill>
                  <a:srgbClr val="2A2A2A"/>
                </a:solidFill>
                <a:latin typeface="Open Sans"/>
                <a:ea typeface="Open Sans"/>
                <a:cs typeface="Open Sans"/>
                <a:sym typeface="Open Sans"/>
              </a:rPr>
              <a:t>C</a:t>
            </a:r>
            <a:r>
              <a:rPr lang="en-US" sz="3049">
                <a:solidFill>
                  <a:srgbClr val="2A2A2A"/>
                </a:solidFill>
                <a:latin typeface="Open Sans"/>
                <a:ea typeface="Open Sans"/>
                <a:cs typeface="Open Sans"/>
                <a:sym typeface="Open Sans"/>
              </a:rPr>
              <a:t>ap</a:t>
            </a:r>
            <a:r>
              <a:rPr lang="en-US" sz="3049">
                <a:solidFill>
                  <a:srgbClr val="2A2A2A"/>
                </a:solidFill>
                <a:latin typeface="Open Sans"/>
                <a:ea typeface="Open Sans"/>
                <a:cs typeface="Open Sans"/>
                <a:sym typeface="Open Sans"/>
              </a:rPr>
              <a:t>acity Type: Define la forma de trabajo del combinador, es decir, cómo gestiona la capacidad para formar lotes.</a:t>
            </a:r>
          </a:p>
          <a:p>
            <a:pPr algn="just" marL="658491" indent="-329245" lvl="1">
              <a:lnSpc>
                <a:spcPts val="4269"/>
              </a:lnSpc>
              <a:buFont typeface="Arial"/>
              <a:buChar char="•"/>
            </a:pPr>
            <a:r>
              <a:rPr lang="en-US" sz="3049">
                <a:solidFill>
                  <a:srgbClr val="2A2A2A"/>
                </a:solidFill>
                <a:latin typeface="Open Sans"/>
                <a:ea typeface="Open Sans"/>
                <a:cs typeface="Open Sans"/>
                <a:sym typeface="Open Sans"/>
              </a:rPr>
              <a:t>Initial Capacity: Establece la cantidad de lotes que se pueden generar simultáneamente al inicio de la simulación.</a:t>
            </a:r>
          </a:p>
          <a:p>
            <a:pPr algn="just" marL="658491" indent="-329245" lvl="1">
              <a:lnSpc>
                <a:spcPts val="4269"/>
              </a:lnSpc>
              <a:buFont typeface="Arial"/>
              <a:buChar char="•"/>
            </a:pPr>
            <a:r>
              <a:rPr lang="en-US" sz="3049">
                <a:solidFill>
                  <a:srgbClr val="2A2A2A"/>
                </a:solidFill>
                <a:latin typeface="Open Sans"/>
                <a:ea typeface="Open Sans"/>
                <a:cs typeface="Open Sans"/>
                <a:sym typeface="Open Sans"/>
              </a:rPr>
              <a:t>P</a:t>
            </a:r>
            <a:r>
              <a:rPr lang="en-US" sz="3049">
                <a:solidFill>
                  <a:srgbClr val="2A2A2A"/>
                </a:solidFill>
                <a:latin typeface="Open Sans"/>
                <a:ea typeface="Open Sans"/>
                <a:cs typeface="Open Sans"/>
                <a:sym typeface="Open Sans"/>
              </a:rPr>
              <a:t>arent Transfer-In Time: Es el tiempo que toma transferir una entidad padre al combinador.</a:t>
            </a:r>
          </a:p>
          <a:p>
            <a:pPr algn="just" marL="658491" indent="-329245" lvl="1">
              <a:lnSpc>
                <a:spcPts val="4269"/>
              </a:lnSpc>
              <a:buFont typeface="Arial"/>
              <a:buChar char="•"/>
            </a:pPr>
            <a:r>
              <a:rPr lang="en-US" sz="3049">
                <a:solidFill>
                  <a:srgbClr val="2A2A2A"/>
                </a:solidFill>
                <a:latin typeface="Open Sans"/>
                <a:ea typeface="Open Sans"/>
                <a:cs typeface="Open Sans"/>
                <a:sym typeface="Open Sans"/>
              </a:rPr>
              <a:t>Member Transfer-In Time: Es el tiempo que toma transferir una entidad miembro al combinador.</a:t>
            </a:r>
          </a:p>
          <a:p>
            <a:pPr algn="l">
              <a:lnSpc>
                <a:spcPts val="426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560817"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Freeform 4" id="4"/>
          <p:cNvSpPr/>
          <p:nvPr/>
        </p:nvSpPr>
        <p:spPr>
          <a:xfrm flipH="false" flipV="false" rot="0">
            <a:off x="4892582" y="5801698"/>
            <a:ext cx="8502837" cy="3456602"/>
          </a:xfrm>
          <a:custGeom>
            <a:avLst/>
            <a:gdLst/>
            <a:ahLst/>
            <a:cxnLst/>
            <a:rect r="r" b="b" t="t" l="l"/>
            <a:pathLst>
              <a:path h="3456602" w="8502837">
                <a:moveTo>
                  <a:pt x="0" y="0"/>
                </a:moveTo>
                <a:lnTo>
                  <a:pt x="8502836" y="0"/>
                </a:lnTo>
                <a:lnTo>
                  <a:pt x="8502836" y="3456602"/>
                </a:lnTo>
                <a:lnTo>
                  <a:pt x="0" y="3456602"/>
                </a:lnTo>
                <a:lnTo>
                  <a:pt x="0" y="0"/>
                </a:lnTo>
                <a:close/>
              </a:path>
            </a:pathLst>
          </a:custGeom>
          <a:blipFill>
            <a:blip r:embed="rId2"/>
            <a:stretch>
              <a:fillRect l="-4203" t="0" r="-4203" b="0"/>
            </a:stretch>
          </a:blipFill>
        </p:spPr>
      </p:sp>
      <p:sp>
        <p:nvSpPr>
          <p:cNvPr name="TextBox 5" id="5"/>
          <p:cNvSpPr txBox="true"/>
          <p:nvPr/>
        </p:nvSpPr>
        <p:spPr>
          <a:xfrm rot="0">
            <a:off x="1369643" y="1949263"/>
            <a:ext cx="15548713" cy="2113281"/>
          </a:xfrm>
          <a:prstGeom prst="rect">
            <a:avLst/>
          </a:prstGeom>
        </p:spPr>
        <p:txBody>
          <a:bodyPr anchor="t" rtlCol="false" tIns="0" lIns="0" bIns="0" rIns="0">
            <a:spAutoFit/>
          </a:bodyPr>
          <a:lstStyle/>
          <a:p>
            <a:pPr algn="just">
              <a:lnSpc>
                <a:spcPts val="4269"/>
              </a:lnSpc>
            </a:pPr>
            <a:r>
              <a:rPr lang="en-US" sz="3049">
                <a:solidFill>
                  <a:srgbClr val="2A2A2A"/>
                </a:solidFill>
                <a:latin typeface="Open Sans"/>
                <a:ea typeface="Open Sans"/>
                <a:cs typeface="Open Sans"/>
                <a:sym typeface="Open Sans"/>
              </a:rPr>
              <a:t>Este </a:t>
            </a:r>
            <a:r>
              <a:rPr lang="en-US" sz="3049">
                <a:solidFill>
                  <a:srgbClr val="2A2A2A"/>
                </a:solidFill>
                <a:latin typeface="Open Sans"/>
                <a:ea typeface="Open Sans"/>
                <a:cs typeface="Open Sans"/>
                <a:sym typeface="Open Sans"/>
              </a:rPr>
              <a:t>objeto tiene como función principal separar un batch de su entidad padre. Cuenta con un nodo de entrada y dos nodos de salida: el primero para la entidad padre y el segundo para las entidades miembro. Cada nodo de salida dispone de su respectiva cola o buffer de salida.</a:t>
            </a:r>
          </a:p>
        </p:txBody>
      </p:sp>
      <p:sp>
        <p:nvSpPr>
          <p:cNvPr name="TextBox 6" id="6"/>
          <p:cNvSpPr txBox="true"/>
          <p:nvPr/>
        </p:nvSpPr>
        <p:spPr>
          <a:xfrm rot="0">
            <a:off x="1442940" y="256547"/>
            <a:ext cx="8677275" cy="1104900"/>
          </a:xfrm>
          <a:prstGeom prst="rect">
            <a:avLst/>
          </a:prstGeom>
        </p:spPr>
        <p:txBody>
          <a:bodyPr anchor="t" rtlCol="false" tIns="0" lIns="0" bIns="0" rIns="0">
            <a:spAutoFit/>
          </a:bodyPr>
          <a:lstStyle/>
          <a:p>
            <a:pPr algn="l">
              <a:lnSpc>
                <a:spcPts val="8790"/>
              </a:lnSpc>
            </a:pPr>
            <a:r>
              <a:rPr lang="en-US" sz="7325">
                <a:solidFill>
                  <a:srgbClr val="2A2A2A"/>
                </a:solidFill>
                <a:latin typeface="Open Sans"/>
                <a:ea typeface="Open Sans"/>
                <a:cs typeface="Open Sans"/>
                <a:sym typeface="Open Sans"/>
              </a:rPr>
              <a:t>Separator</a:t>
            </a:r>
          </a:p>
        </p:txBody>
      </p:sp>
      <p:sp>
        <p:nvSpPr>
          <p:cNvPr name="TextBox 7" id="7"/>
          <p:cNvSpPr txBox="true"/>
          <p:nvPr/>
        </p:nvSpPr>
        <p:spPr>
          <a:xfrm rot="0">
            <a:off x="1369643" y="3165395"/>
            <a:ext cx="15889657" cy="3180081"/>
          </a:xfrm>
          <a:prstGeom prst="rect">
            <a:avLst/>
          </a:prstGeom>
        </p:spPr>
        <p:txBody>
          <a:bodyPr anchor="t" rtlCol="false" tIns="0" lIns="0" bIns="0" rIns="0">
            <a:spAutoFit/>
          </a:bodyPr>
          <a:lstStyle/>
          <a:p>
            <a:pPr algn="just">
              <a:lnSpc>
                <a:spcPts val="4269"/>
              </a:lnSpc>
            </a:pPr>
          </a:p>
          <a:p>
            <a:pPr algn="just">
              <a:lnSpc>
                <a:spcPts val="4269"/>
              </a:lnSpc>
            </a:pPr>
          </a:p>
          <a:p>
            <a:pPr algn="just">
              <a:lnSpc>
                <a:spcPts val="4269"/>
              </a:lnSpc>
            </a:pPr>
            <a:r>
              <a:rPr lang="en-US" sz="3049">
                <a:solidFill>
                  <a:srgbClr val="2A2A2A"/>
                </a:solidFill>
                <a:latin typeface="Open Sans"/>
                <a:ea typeface="Open Sans"/>
                <a:cs typeface="Open Sans"/>
                <a:sym typeface="Open Sans"/>
              </a:rPr>
              <a:t>Este objeto simula el desempaquetado de entidades, dividiendo los grupos en dos tipos diferentes: entidades padre y entidades miembro.</a:t>
            </a:r>
          </a:p>
          <a:p>
            <a:pPr algn="just">
              <a:lnSpc>
                <a:spcPts val="4269"/>
              </a:lnSpc>
            </a:pPr>
          </a:p>
          <a:p>
            <a:pPr algn="l">
              <a:lnSpc>
                <a:spcPts val="426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DAGoLTw3lEQ</dc:identifier>
  <dcterms:modified xsi:type="dcterms:W3CDTF">2011-08-01T06:04:30Z</dcterms:modified>
  <cp:revision>1</cp:revision>
  <dc:title>Semana 4</dc:title>
</cp:coreProperties>
</file>